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4" r:id="rId3"/>
    <p:sldId id="256" r:id="rId4"/>
    <p:sldId id="257" r:id="rId5"/>
    <p:sldId id="258" r:id="rId6"/>
    <p:sldId id="259" r:id="rId7"/>
    <p:sldId id="260" r:id="rId8"/>
    <p:sldId id="263" r:id="rId9"/>
    <p:sldId id="262" r:id="rId10"/>
    <p:sldId id="265" r:id="rId11"/>
    <p:sldId id="271" r:id="rId12"/>
    <p:sldId id="261" r:id="rId13"/>
    <p:sldId id="268" r:id="rId14"/>
    <p:sldId id="270" r:id="rId15"/>
    <p:sldId id="266" r:id="rId16"/>
    <p:sldId id="267" r:id="rId17"/>
    <p:sldId id="269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93FFC-A9FB-4EC7-81A2-D0D77247A5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B7DC7-08ED-4A0C-8B1F-71226BB21F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F0A8B-E038-4866-8D25-8C6B3FAE344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isósceles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5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53257F95-FED2-4405-AC94-A0D7EC13EE7F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6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B7A52BB-F702-45C2-9142-6A83581FDE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005FA-8FD9-4FA9-B841-32D2869EB824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BA163-427D-43BE-B2E6-E6F8D4E73CD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riángulo rectángulo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Triángulo isósceles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5 Conector recto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0CC97-6388-4EC4-8BE3-51F76DD6A54B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9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92CA3-A34A-4AD2-B7EB-8B3F50A0E7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532DA-8EE4-44FC-BCCF-6E59E24E1547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D2041-5579-49C8-B422-1F61DE6119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9ABCA-483C-422C-98F4-5735BF2D6A17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7B782F1-11EA-4753-8EBB-65AB55A3CE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C1D1C-CEAE-4799-9B9B-533305D90D52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7720A-4F81-47BF-BC4E-1460CE4817B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729A0-A99B-4405-9CD9-461744270C1A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EAD15-8E3A-428F-93F0-14BDC3F4AAB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65E47C7-206C-4638-BB69-4F0F59A53FA1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8182543-613A-4E1B-BD99-1980067F00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18062-4958-4CB9-A6E6-741DA28FED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AA3E3B5-41D8-4E0F-BDFD-7BB1D9238D6B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4CBEC74B-D208-464F-87B3-AE26EB8A02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D21CD-BEB4-4284-B0D9-02F016D6D003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564FE-A91B-4CA9-9796-22F3FBCA43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7DB83-A8A9-4890-AF2C-AC51D81833B7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4AFE-3804-442F-94B3-F63A67D2D7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D5D11-6BA4-42F1-9295-EAADA4D9C3A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FB862-3A0D-451B-9572-A45CE452FE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9181E-E92A-465C-90D5-8832483AE5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FE75C-8711-4E0C-A5BD-B53466BF19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7D44F-D30C-4A97-9356-1A52ED4091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91EF4-B056-4963-967C-02BDCBC64B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4FF5B-27E6-4659-9BC3-E61FAEDCD8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</a:defRPr>
            </a:lvl1pPr>
          </a:lstStyle>
          <a:p>
            <a:pPr>
              <a:defRPr/>
            </a:pPr>
            <a:fld id="{4293CE1B-E7D1-436B-9202-C19292E97F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054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566E59D-B345-4C39-94C3-112C30CF95B1}" type="datetimeFigureOut">
              <a:rPr lang="es-ES"/>
              <a:pPr>
                <a:defRPr/>
              </a:pPr>
              <a:t>29/10/2014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7D42364-722C-4B21-BEDD-D61541892C6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1" r:id="rId4"/>
    <p:sldLayoutId id="2147484079" r:id="rId5"/>
    <p:sldLayoutId id="2147484072" r:id="rId6"/>
    <p:sldLayoutId id="2147484073" r:id="rId7"/>
    <p:sldLayoutId id="2147484080" r:id="rId8"/>
    <p:sldLayoutId id="2147484081" r:id="rId9"/>
    <p:sldLayoutId id="2147484074" r:id="rId10"/>
    <p:sldLayoutId id="2147484075" r:id="rId11"/>
  </p:sldLayoutIdLst>
  <p:transition spd="slow" advClick="0">
    <p:push dir="u"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alibri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R_Guillen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5143500" y="0"/>
            <a:ext cx="40005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 b="4771"/>
          <a:stretch>
            <a:fillRect/>
          </a:stretch>
        </p:blipFill>
        <p:spPr bwMode="auto">
          <a:xfrm>
            <a:off x="0" y="0"/>
            <a:ext cx="5214938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paloma voland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225425"/>
            <a:ext cx="2932112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Mis documentos\Mis imágenes\images(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43375"/>
            <a:ext cx="3429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Mis documentos\Mis imágenes\garcia-marquez.jpg"/>
          <p:cNvPicPr>
            <a:picLocks noChangeAspect="1" noChangeArrowheads="1"/>
          </p:cNvPicPr>
          <p:nvPr/>
        </p:nvPicPr>
        <p:blipFill>
          <a:blip r:embed="rId6"/>
          <a:srcRect b="6429"/>
          <a:stretch>
            <a:fillRect/>
          </a:stretch>
        </p:blipFill>
        <p:spPr bwMode="auto">
          <a:xfrm>
            <a:off x="3429000" y="3738563"/>
            <a:ext cx="5715000" cy="3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GB-portada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25" y="2000250"/>
            <a:ext cx="24971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857250" y="3571875"/>
            <a:ext cx="7572375" cy="13239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8000" b="1" dirty="0">
                <a:solidFill>
                  <a:srgbClr val="FFFF00"/>
                </a:solidFill>
                <a:latin typeface="Monotype Corsiva" pitchFamily="66" charset="0"/>
                <a:cs typeface="Arial" pitchFamily="34" charset="0"/>
              </a:rPr>
              <a:t>Español- Literatura</a:t>
            </a: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CuadroTexto"/>
          <p:cNvSpPr txBox="1">
            <a:spLocks noChangeArrowheads="1"/>
          </p:cNvSpPr>
          <p:nvPr/>
        </p:nvSpPr>
        <p:spPr bwMode="auto">
          <a:xfrm>
            <a:off x="357188" y="511175"/>
            <a:ext cx="81438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Si la vocal es átona: </a:t>
            </a:r>
            <a:r>
              <a:rPr lang="es-ES" sz="3600" b="1">
                <a:solidFill>
                  <a:srgbClr val="FFFF00"/>
                </a:solidFill>
              </a:rPr>
              <a:t>–s</a:t>
            </a:r>
            <a:r>
              <a:rPr lang="es-ES" sz="3600" b="1">
                <a:solidFill>
                  <a:schemeClr val="bg1"/>
                </a:solidFill>
              </a:rPr>
              <a:t> Ej. </a:t>
            </a:r>
            <a:r>
              <a:rPr lang="es-ES" sz="3600" b="1">
                <a:solidFill>
                  <a:srgbClr val="FFFF00"/>
                </a:solidFill>
              </a:rPr>
              <a:t>casas, taxis</a:t>
            </a:r>
          </a:p>
          <a:p>
            <a:r>
              <a:rPr lang="es-ES" sz="3600" b="1">
                <a:solidFill>
                  <a:schemeClr val="bg1"/>
                </a:solidFill>
              </a:rPr>
              <a:t>Igual sucede con los terminados en </a:t>
            </a:r>
            <a:r>
              <a:rPr lang="es-ES" sz="3600" b="1">
                <a:solidFill>
                  <a:srgbClr val="FFFF00"/>
                </a:solidFill>
              </a:rPr>
              <a:t>–e</a:t>
            </a:r>
            <a:r>
              <a:rPr lang="es-ES" sz="3600" b="1">
                <a:solidFill>
                  <a:schemeClr val="bg1"/>
                </a:solidFill>
              </a:rPr>
              <a:t> tónica Ej. </a:t>
            </a:r>
            <a:r>
              <a:rPr lang="es-ES" sz="3600" b="1">
                <a:solidFill>
                  <a:srgbClr val="FFFF00"/>
                </a:solidFill>
              </a:rPr>
              <a:t>comités, cafés</a:t>
            </a:r>
          </a:p>
          <a:p>
            <a:r>
              <a:rPr lang="es-ES" sz="3600" b="1">
                <a:solidFill>
                  <a:schemeClr val="bg1"/>
                </a:solidFill>
              </a:rPr>
              <a:t>Si terminan en </a:t>
            </a:r>
            <a:r>
              <a:rPr lang="es-ES" sz="3600" b="1">
                <a:solidFill>
                  <a:srgbClr val="FFFF00"/>
                </a:solidFill>
              </a:rPr>
              <a:t>–a</a:t>
            </a:r>
            <a:r>
              <a:rPr lang="es-ES" sz="3600" b="1">
                <a:solidFill>
                  <a:schemeClr val="bg1"/>
                </a:solidFill>
              </a:rPr>
              <a:t> o en </a:t>
            </a:r>
            <a:r>
              <a:rPr lang="es-ES" sz="3600" b="1">
                <a:solidFill>
                  <a:srgbClr val="FFFF00"/>
                </a:solidFill>
              </a:rPr>
              <a:t>–o </a:t>
            </a:r>
            <a:r>
              <a:rPr lang="es-ES" sz="3600" b="1">
                <a:solidFill>
                  <a:schemeClr val="bg1"/>
                </a:solidFill>
              </a:rPr>
              <a:t>tónicas forman el plural solo con </a:t>
            </a:r>
            <a:r>
              <a:rPr lang="es-ES" sz="3600" b="1">
                <a:solidFill>
                  <a:srgbClr val="FFFF00"/>
                </a:solidFill>
              </a:rPr>
              <a:t>–s </a:t>
            </a:r>
            <a:r>
              <a:rPr lang="es-ES" sz="3600" b="1">
                <a:solidFill>
                  <a:schemeClr val="bg1"/>
                </a:solidFill>
              </a:rPr>
              <a:t>Ej.</a:t>
            </a:r>
            <a:r>
              <a:rPr lang="es-ES" sz="3600" b="1">
                <a:solidFill>
                  <a:srgbClr val="FFFF00"/>
                </a:solidFill>
              </a:rPr>
              <a:t>  sofás, burós</a:t>
            </a:r>
          </a:p>
          <a:p>
            <a:r>
              <a:rPr lang="es-ES" sz="3600" b="1">
                <a:solidFill>
                  <a:schemeClr val="bg1"/>
                </a:solidFill>
              </a:rPr>
              <a:t>Si su final es </a:t>
            </a:r>
            <a:r>
              <a:rPr lang="es-ES" sz="3600" b="1">
                <a:solidFill>
                  <a:srgbClr val="FFFF00"/>
                </a:solidFill>
              </a:rPr>
              <a:t>–i</a:t>
            </a:r>
            <a:r>
              <a:rPr lang="es-ES" sz="3600" b="1">
                <a:solidFill>
                  <a:schemeClr val="bg1"/>
                </a:solidFill>
              </a:rPr>
              <a:t> o </a:t>
            </a:r>
            <a:r>
              <a:rPr lang="es-ES" sz="3600" b="1">
                <a:solidFill>
                  <a:srgbClr val="FFFF00"/>
                </a:solidFill>
              </a:rPr>
              <a:t>–u</a:t>
            </a:r>
            <a:r>
              <a:rPr lang="es-ES" sz="3600" b="1">
                <a:solidFill>
                  <a:schemeClr val="bg1"/>
                </a:solidFill>
              </a:rPr>
              <a:t> tónicas admiten las dos formas de plural Ej. </a:t>
            </a:r>
            <a:r>
              <a:rPr lang="es-ES" sz="3600" b="1">
                <a:solidFill>
                  <a:srgbClr val="FFFF00"/>
                </a:solidFill>
              </a:rPr>
              <a:t>bisturíes o bisturís, tabúes o tabús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857375" y="642938"/>
            <a:ext cx="4071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chemeClr val="bg1"/>
                </a:solidFill>
                <a:cs typeface="Arial" charset="0"/>
              </a:rPr>
              <a:t>Clasificación: 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68313" y="1773238"/>
            <a:ext cx="640873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Comunes y propios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Simples y compuestos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Primitivos y derivados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Concretos y abstractos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Individuales y colectivos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CuadroTexto"/>
          <p:cNvSpPr txBox="1">
            <a:spLocks noChangeArrowheads="1"/>
          </p:cNvSpPr>
          <p:nvPr/>
        </p:nvSpPr>
        <p:spPr bwMode="auto">
          <a:xfrm>
            <a:off x="1785938" y="782638"/>
            <a:ext cx="4857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comunes y propios</a:t>
            </a:r>
          </a:p>
          <a:p>
            <a:endParaRPr lang="es-ES" sz="3600">
              <a:solidFill>
                <a:srgbClr val="FFFF00"/>
              </a:solidFill>
            </a:endParaRPr>
          </a:p>
        </p:txBody>
      </p:sp>
      <p:sp>
        <p:nvSpPr>
          <p:cNvPr id="20483" name="6 CuadroTexto"/>
          <p:cNvSpPr txBox="1">
            <a:spLocks noChangeArrowheads="1"/>
          </p:cNvSpPr>
          <p:nvPr/>
        </p:nvSpPr>
        <p:spPr bwMode="auto">
          <a:xfrm>
            <a:off x="1357313" y="3571875"/>
            <a:ext cx="5857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simples y compuestos</a:t>
            </a:r>
            <a:endParaRPr lang="es-ES" sz="3600"/>
          </a:p>
        </p:txBody>
      </p:sp>
      <p:sp>
        <p:nvSpPr>
          <p:cNvPr id="20484" name="7 CuadroTexto"/>
          <p:cNvSpPr txBox="1">
            <a:spLocks noChangeArrowheads="1"/>
          </p:cNvSpPr>
          <p:nvPr/>
        </p:nvSpPr>
        <p:spPr bwMode="auto">
          <a:xfrm>
            <a:off x="714375" y="1797050"/>
            <a:ext cx="3357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piedra, viento, años, árboles</a:t>
            </a:r>
          </a:p>
        </p:txBody>
      </p:sp>
      <p:sp>
        <p:nvSpPr>
          <p:cNvPr id="20485" name="8 CuadroTexto"/>
          <p:cNvSpPr txBox="1">
            <a:spLocks noChangeArrowheads="1"/>
          </p:cNvSpPr>
          <p:nvPr/>
        </p:nvSpPr>
        <p:spPr bwMode="auto">
          <a:xfrm>
            <a:off x="4143375" y="1922463"/>
            <a:ext cx="4786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Cuba, Thalía, Motica </a:t>
            </a:r>
          </a:p>
        </p:txBody>
      </p:sp>
      <p:sp>
        <p:nvSpPr>
          <p:cNvPr id="20486" name="9 CuadroTexto"/>
          <p:cNvSpPr txBox="1">
            <a:spLocks noChangeArrowheads="1"/>
          </p:cNvSpPr>
          <p:nvPr/>
        </p:nvSpPr>
        <p:spPr bwMode="auto">
          <a:xfrm>
            <a:off x="428625" y="4640263"/>
            <a:ext cx="3714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  luz, zapato  </a:t>
            </a:r>
          </a:p>
        </p:txBody>
      </p:sp>
      <p:sp>
        <p:nvSpPr>
          <p:cNvPr id="20487" name="10 CuadroTexto"/>
          <p:cNvSpPr txBox="1">
            <a:spLocks noChangeArrowheads="1"/>
          </p:cNvSpPr>
          <p:nvPr/>
        </p:nvSpPr>
        <p:spPr bwMode="auto">
          <a:xfrm>
            <a:off x="3929063" y="4637088"/>
            <a:ext cx="5143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sobremesa, antebrazo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3 CuadroTexto"/>
          <p:cNvSpPr txBox="1">
            <a:spLocks noChangeArrowheads="1"/>
          </p:cNvSpPr>
          <p:nvPr/>
        </p:nvSpPr>
        <p:spPr bwMode="auto">
          <a:xfrm>
            <a:off x="1214438" y="428625"/>
            <a:ext cx="571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primitivos y derivados</a:t>
            </a:r>
          </a:p>
          <a:p>
            <a:endParaRPr lang="es-ES" sz="3600"/>
          </a:p>
        </p:txBody>
      </p:sp>
      <p:sp>
        <p:nvSpPr>
          <p:cNvPr id="21507" name="4 CuadroTexto"/>
          <p:cNvSpPr txBox="1">
            <a:spLocks noChangeArrowheads="1"/>
          </p:cNvSpPr>
          <p:nvPr/>
        </p:nvSpPr>
        <p:spPr bwMode="auto">
          <a:xfrm>
            <a:off x="1214438" y="2214563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concretos y abstractos</a:t>
            </a:r>
            <a:endParaRPr lang="es-ES" sz="3600"/>
          </a:p>
        </p:txBody>
      </p:sp>
      <p:sp>
        <p:nvSpPr>
          <p:cNvPr id="21508" name="5 CuadroTexto"/>
          <p:cNvSpPr txBox="1">
            <a:spLocks noChangeArrowheads="1"/>
          </p:cNvSpPr>
          <p:nvPr/>
        </p:nvSpPr>
        <p:spPr bwMode="auto">
          <a:xfrm>
            <a:off x="1143000" y="4286250"/>
            <a:ext cx="6500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individuales y colectivos</a:t>
            </a:r>
          </a:p>
          <a:p>
            <a:endParaRPr lang="es-ES" sz="3600"/>
          </a:p>
        </p:txBody>
      </p:sp>
      <p:sp>
        <p:nvSpPr>
          <p:cNvPr id="21509" name="10 CuadroTexto"/>
          <p:cNvSpPr txBox="1">
            <a:spLocks noChangeArrowheads="1"/>
          </p:cNvSpPr>
          <p:nvPr/>
        </p:nvSpPr>
        <p:spPr bwMode="auto">
          <a:xfrm>
            <a:off x="357188" y="1214438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página, cocina</a:t>
            </a:r>
          </a:p>
        </p:txBody>
      </p:sp>
      <p:sp>
        <p:nvSpPr>
          <p:cNvPr id="21510" name="11 CuadroTexto"/>
          <p:cNvSpPr txBox="1">
            <a:spLocks noChangeArrowheads="1"/>
          </p:cNvSpPr>
          <p:nvPr/>
        </p:nvSpPr>
        <p:spPr bwMode="auto">
          <a:xfrm>
            <a:off x="4000500" y="1214438"/>
            <a:ext cx="4929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perdición, mueblería</a:t>
            </a:r>
          </a:p>
        </p:txBody>
      </p:sp>
      <p:sp>
        <p:nvSpPr>
          <p:cNvPr id="21511" name="12 CuadroTexto"/>
          <p:cNvSpPr txBox="1">
            <a:spLocks noChangeArrowheads="1"/>
          </p:cNvSpPr>
          <p:nvPr/>
        </p:nvSpPr>
        <p:spPr bwMode="auto">
          <a:xfrm>
            <a:off x="357188" y="3214688"/>
            <a:ext cx="3214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puerta, calle</a:t>
            </a:r>
          </a:p>
        </p:txBody>
      </p:sp>
      <p:sp>
        <p:nvSpPr>
          <p:cNvPr id="21512" name="13 CuadroTexto"/>
          <p:cNvSpPr txBox="1">
            <a:spLocks noChangeArrowheads="1"/>
          </p:cNvSpPr>
          <p:nvPr/>
        </p:nvSpPr>
        <p:spPr bwMode="auto">
          <a:xfrm>
            <a:off x="3929063" y="3214688"/>
            <a:ext cx="4857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ternura, valor, fobia</a:t>
            </a:r>
          </a:p>
        </p:txBody>
      </p:sp>
      <p:sp>
        <p:nvSpPr>
          <p:cNvPr id="21513" name="14 CuadroTexto"/>
          <p:cNvSpPr txBox="1">
            <a:spLocks noChangeArrowheads="1"/>
          </p:cNvSpPr>
          <p:nvPr/>
        </p:nvSpPr>
        <p:spPr bwMode="auto">
          <a:xfrm>
            <a:off x="357188" y="5283200"/>
            <a:ext cx="4643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álamo, trigo, palma</a:t>
            </a:r>
          </a:p>
        </p:txBody>
      </p:sp>
      <p:sp>
        <p:nvSpPr>
          <p:cNvPr id="21514" name="15 CuadroTexto"/>
          <p:cNvSpPr txBox="1">
            <a:spLocks noChangeArrowheads="1"/>
          </p:cNvSpPr>
          <p:nvPr/>
        </p:nvSpPr>
        <p:spPr bwMode="auto">
          <a:xfrm>
            <a:off x="5000625" y="5286375"/>
            <a:ext cx="3643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alameda, trigal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71563" y="357188"/>
            <a:ext cx="67151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Puede desempeñar diversas funciones sintácticas.</a:t>
            </a:r>
          </a:p>
        </p:txBody>
      </p:sp>
      <p:sp>
        <p:nvSpPr>
          <p:cNvPr id="22531" name="2 CuadroTexto"/>
          <p:cNvSpPr txBox="1">
            <a:spLocks noChangeArrowheads="1"/>
          </p:cNvSpPr>
          <p:nvPr/>
        </p:nvSpPr>
        <p:spPr bwMode="auto">
          <a:xfrm>
            <a:off x="142875" y="1800225"/>
            <a:ext cx="1928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Sujeto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2532" name="3 CuadroTexto"/>
          <p:cNvSpPr txBox="1">
            <a:spLocks noChangeArrowheads="1"/>
          </p:cNvSpPr>
          <p:nvPr/>
        </p:nvSpPr>
        <p:spPr bwMode="auto">
          <a:xfrm>
            <a:off x="2000250" y="1797050"/>
            <a:ext cx="6858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El profesor explicó el conte-nido.</a:t>
            </a:r>
          </a:p>
        </p:txBody>
      </p:sp>
      <p:cxnSp>
        <p:nvCxnSpPr>
          <p:cNvPr id="22533" name="5 Conector recto"/>
          <p:cNvCxnSpPr>
            <a:cxnSpLocks noChangeShapeType="1"/>
          </p:cNvCxnSpPr>
          <p:nvPr/>
        </p:nvCxnSpPr>
        <p:spPr bwMode="auto">
          <a:xfrm flipV="1">
            <a:off x="2143125" y="2357438"/>
            <a:ext cx="2286000" cy="14287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214313" y="2925763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CD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2535" name="7 CuadroTexto"/>
          <p:cNvSpPr txBox="1">
            <a:spLocks noChangeArrowheads="1"/>
          </p:cNvSpPr>
          <p:nvPr/>
        </p:nvSpPr>
        <p:spPr bwMode="auto">
          <a:xfrm>
            <a:off x="1428750" y="2925763"/>
            <a:ext cx="7500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Vimos al profesor en el cine.</a:t>
            </a:r>
          </a:p>
        </p:txBody>
      </p:sp>
      <p:cxnSp>
        <p:nvCxnSpPr>
          <p:cNvPr id="22536" name="8 Conector recto"/>
          <p:cNvCxnSpPr>
            <a:cxnSpLocks noChangeShapeType="1"/>
          </p:cNvCxnSpPr>
          <p:nvPr/>
        </p:nvCxnSpPr>
        <p:spPr bwMode="auto">
          <a:xfrm>
            <a:off x="3500438" y="3482975"/>
            <a:ext cx="1785937" cy="1588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2537" name="9 CuadroTexto"/>
          <p:cNvSpPr txBox="1">
            <a:spLocks noChangeArrowheads="1"/>
          </p:cNvSpPr>
          <p:nvPr/>
        </p:nvSpPr>
        <p:spPr bwMode="auto">
          <a:xfrm>
            <a:off x="214313" y="3729038"/>
            <a:ext cx="1000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CI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2538" name="10 CuadroTexto"/>
          <p:cNvSpPr txBox="1">
            <a:spLocks noChangeArrowheads="1"/>
          </p:cNvSpPr>
          <p:nvPr/>
        </p:nvSpPr>
        <p:spPr bwMode="auto">
          <a:xfrm>
            <a:off x="1285875" y="3729038"/>
            <a:ext cx="7500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El grupo entregó el trabajo al profesor.</a:t>
            </a:r>
          </a:p>
        </p:txBody>
      </p:sp>
      <p:cxnSp>
        <p:nvCxnSpPr>
          <p:cNvPr id="22539" name="11 Conector recto"/>
          <p:cNvCxnSpPr>
            <a:cxnSpLocks noChangeShapeType="1"/>
          </p:cNvCxnSpPr>
          <p:nvPr/>
        </p:nvCxnSpPr>
        <p:spPr bwMode="auto">
          <a:xfrm flipV="1">
            <a:off x="1428750" y="4857750"/>
            <a:ext cx="1714500" cy="14288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2540" name="12 CuadroTexto"/>
          <p:cNvSpPr txBox="1">
            <a:spLocks noChangeArrowheads="1"/>
          </p:cNvSpPr>
          <p:nvPr/>
        </p:nvSpPr>
        <p:spPr bwMode="auto">
          <a:xfrm>
            <a:off x="214313" y="5143500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CC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2541" name="13 CuadroTexto"/>
          <p:cNvSpPr txBox="1">
            <a:spLocks noChangeArrowheads="1"/>
          </p:cNvSpPr>
          <p:nvPr/>
        </p:nvSpPr>
        <p:spPr bwMode="auto">
          <a:xfrm>
            <a:off x="1285875" y="5157788"/>
            <a:ext cx="7215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Fuimos con el profesor a la caminata.</a:t>
            </a:r>
          </a:p>
        </p:txBody>
      </p:sp>
      <p:cxnSp>
        <p:nvCxnSpPr>
          <p:cNvPr id="22542" name="14 Conector recto"/>
          <p:cNvCxnSpPr>
            <a:cxnSpLocks noChangeShapeType="1"/>
          </p:cNvCxnSpPr>
          <p:nvPr/>
        </p:nvCxnSpPr>
        <p:spPr bwMode="auto">
          <a:xfrm flipV="1">
            <a:off x="4143375" y="5715000"/>
            <a:ext cx="2214563" cy="14288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31" grpId="0"/>
      <p:bldP spid="22532" grpId="0"/>
      <p:bldP spid="22534" grpId="0"/>
      <p:bldP spid="22535" grpId="0"/>
      <p:bldP spid="22537" grpId="0"/>
      <p:bldP spid="22538" grpId="0"/>
      <p:bldP spid="22540" grpId="0"/>
      <p:bldP spid="225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CuadroTexto"/>
          <p:cNvSpPr txBox="1">
            <a:spLocks noChangeArrowheads="1"/>
          </p:cNvSpPr>
          <p:nvPr/>
        </p:nvSpPr>
        <p:spPr bwMode="auto">
          <a:xfrm>
            <a:off x="214313" y="5715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Atributo</a:t>
            </a:r>
            <a:r>
              <a:rPr lang="es-ES" sz="3600" b="1">
                <a:solidFill>
                  <a:schemeClr val="bg1"/>
                </a:solidFill>
              </a:rPr>
              <a:t>:  </a:t>
            </a:r>
          </a:p>
        </p:txBody>
      </p:sp>
      <p:sp>
        <p:nvSpPr>
          <p:cNvPr id="23555" name="2 CuadroTexto"/>
          <p:cNvSpPr txBox="1">
            <a:spLocks noChangeArrowheads="1"/>
          </p:cNvSpPr>
          <p:nvPr/>
        </p:nvSpPr>
        <p:spPr bwMode="auto">
          <a:xfrm>
            <a:off x="2286000" y="571500"/>
            <a:ext cx="3500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Él es profesor.</a:t>
            </a:r>
          </a:p>
        </p:txBody>
      </p:sp>
      <p:cxnSp>
        <p:nvCxnSpPr>
          <p:cNvPr id="23556" name="3 Conector recto"/>
          <p:cNvCxnSpPr>
            <a:cxnSpLocks noChangeShapeType="1"/>
          </p:cNvCxnSpPr>
          <p:nvPr/>
        </p:nvCxnSpPr>
        <p:spPr bwMode="auto">
          <a:xfrm>
            <a:off x="3643313" y="1143000"/>
            <a:ext cx="1714500" cy="1588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3557" name="5 CuadroTexto"/>
          <p:cNvSpPr txBox="1">
            <a:spLocks noChangeArrowheads="1"/>
          </p:cNvSpPr>
          <p:nvPr/>
        </p:nvSpPr>
        <p:spPr bwMode="auto">
          <a:xfrm>
            <a:off x="214313" y="1657350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200" b="1">
                <a:solidFill>
                  <a:srgbClr val="FFFF00"/>
                </a:solidFill>
              </a:rPr>
              <a:t>Aposición</a:t>
            </a:r>
            <a:r>
              <a:rPr lang="es-ES" sz="32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3558" name="6 CuadroTexto"/>
          <p:cNvSpPr txBox="1">
            <a:spLocks noChangeArrowheads="1"/>
          </p:cNvSpPr>
          <p:nvPr/>
        </p:nvSpPr>
        <p:spPr bwMode="auto">
          <a:xfrm>
            <a:off x="2571750" y="1514475"/>
            <a:ext cx="6215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Carlos, el profesor, es educador ejemplar.</a:t>
            </a:r>
          </a:p>
        </p:txBody>
      </p:sp>
      <p:cxnSp>
        <p:nvCxnSpPr>
          <p:cNvPr id="23559" name="7 Conector recto"/>
          <p:cNvCxnSpPr>
            <a:cxnSpLocks noChangeShapeType="1"/>
          </p:cNvCxnSpPr>
          <p:nvPr/>
        </p:nvCxnSpPr>
        <p:spPr bwMode="auto">
          <a:xfrm>
            <a:off x="4429125" y="2071688"/>
            <a:ext cx="2143125" cy="1587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3560" name="8 CuadroTexto"/>
          <p:cNvSpPr txBox="1">
            <a:spLocks noChangeArrowheads="1"/>
          </p:cNvSpPr>
          <p:nvPr/>
        </p:nvSpPr>
        <p:spPr bwMode="auto">
          <a:xfrm>
            <a:off x="214313" y="3140075"/>
            <a:ext cx="242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Vocativo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3561" name="9 CuadroTexto"/>
          <p:cNvSpPr txBox="1">
            <a:spLocks noChangeArrowheads="1"/>
          </p:cNvSpPr>
          <p:nvPr/>
        </p:nvSpPr>
        <p:spPr bwMode="auto">
          <a:xfrm>
            <a:off x="2428875" y="3154363"/>
            <a:ext cx="5786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Profesor, ya terminamos el ejercicio.</a:t>
            </a:r>
          </a:p>
        </p:txBody>
      </p:sp>
      <p:cxnSp>
        <p:nvCxnSpPr>
          <p:cNvPr id="23562" name="10 Conector recto"/>
          <p:cNvCxnSpPr>
            <a:cxnSpLocks noChangeShapeType="1"/>
          </p:cNvCxnSpPr>
          <p:nvPr/>
        </p:nvCxnSpPr>
        <p:spPr bwMode="auto">
          <a:xfrm>
            <a:off x="2500313" y="3711575"/>
            <a:ext cx="1785937" cy="3175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3563" name="11 CuadroTexto"/>
          <p:cNvSpPr txBox="1">
            <a:spLocks noChangeArrowheads="1"/>
          </p:cNvSpPr>
          <p:nvPr/>
        </p:nvSpPr>
        <p:spPr bwMode="auto">
          <a:xfrm>
            <a:off x="285750" y="4497388"/>
            <a:ext cx="8143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Complemento preposicional</a:t>
            </a:r>
            <a:r>
              <a:rPr lang="es-ES" sz="3600" b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3564" name="12 CuadroTexto"/>
          <p:cNvSpPr txBox="1">
            <a:spLocks noChangeArrowheads="1"/>
          </p:cNvSpPr>
          <p:nvPr/>
        </p:nvSpPr>
        <p:spPr bwMode="auto">
          <a:xfrm>
            <a:off x="785813" y="5426075"/>
            <a:ext cx="6786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La casa del profesor está allí.</a:t>
            </a:r>
          </a:p>
        </p:txBody>
      </p:sp>
      <p:cxnSp>
        <p:nvCxnSpPr>
          <p:cNvPr id="23565" name="13 Conector recto"/>
          <p:cNvCxnSpPr>
            <a:cxnSpLocks noChangeShapeType="1"/>
          </p:cNvCxnSpPr>
          <p:nvPr/>
        </p:nvCxnSpPr>
        <p:spPr bwMode="auto">
          <a:xfrm>
            <a:off x="3500438" y="5997575"/>
            <a:ext cx="1714500" cy="1588"/>
          </a:xfrm>
          <a:prstGeom prst="line">
            <a:avLst/>
          </a:prstGeom>
          <a:noFill/>
          <a:ln w="76200" algn="ctr">
            <a:solidFill>
              <a:srgbClr val="FFFF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7" grpId="0"/>
      <p:bldP spid="23558" grpId="0"/>
      <p:bldP spid="23560" grpId="0"/>
      <p:bldP spid="23561" grpId="0"/>
      <p:bldP spid="23563" grpId="0"/>
      <p:bldP spid="235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CuadroTexto"/>
          <p:cNvSpPr txBox="1">
            <a:spLocks noChangeArrowheads="1"/>
          </p:cNvSpPr>
          <p:nvPr/>
        </p:nvSpPr>
        <p:spPr bwMode="auto">
          <a:xfrm>
            <a:off x="500063" y="849313"/>
            <a:ext cx="800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chemeClr val="bg1"/>
                </a:solidFill>
              </a:rPr>
              <a:t>Deriva sustantivos abstractos de:</a:t>
            </a:r>
          </a:p>
        </p:txBody>
      </p:sp>
      <p:sp>
        <p:nvSpPr>
          <p:cNvPr id="24579" name="2 CuadroTexto"/>
          <p:cNvSpPr txBox="1">
            <a:spLocks noChangeArrowheads="1"/>
          </p:cNvSpPr>
          <p:nvPr/>
        </p:nvSpPr>
        <p:spPr bwMode="auto">
          <a:xfrm>
            <a:off x="500063" y="1635125"/>
            <a:ext cx="7715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bello                                duro</a:t>
            </a:r>
          </a:p>
          <a:p>
            <a:r>
              <a:rPr lang="es-ES" sz="3600" b="1">
                <a:solidFill>
                  <a:srgbClr val="FFFF00"/>
                </a:solidFill>
              </a:rPr>
              <a:t> noble                              serio</a:t>
            </a:r>
          </a:p>
          <a:p>
            <a:endParaRPr lang="es-ES" sz="3600" b="1">
              <a:solidFill>
                <a:srgbClr val="FFFF00"/>
              </a:solidFill>
            </a:endParaRPr>
          </a:p>
          <a:p>
            <a:r>
              <a:rPr lang="es-ES" sz="3600" b="1">
                <a:solidFill>
                  <a:srgbClr val="FFFF00"/>
                </a:solidFill>
              </a:rPr>
              <a:t>                                      </a:t>
            </a:r>
          </a:p>
        </p:txBody>
      </p:sp>
      <p:sp>
        <p:nvSpPr>
          <p:cNvPr id="24580" name="4 CuadroTexto"/>
          <p:cNvSpPr txBox="1">
            <a:spLocks noChangeArrowheads="1"/>
          </p:cNvSpPr>
          <p:nvPr/>
        </p:nvSpPr>
        <p:spPr bwMode="auto">
          <a:xfrm>
            <a:off x="357188" y="3049588"/>
            <a:ext cx="8358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chemeClr val="bg1"/>
                </a:solidFill>
              </a:rPr>
              <a:t>Subraya los sustantivos y determi-na la función de cada uno:</a:t>
            </a:r>
          </a:p>
        </p:txBody>
      </p:sp>
      <p:sp>
        <p:nvSpPr>
          <p:cNvPr id="24581" name="4 CuadroTexto"/>
          <p:cNvSpPr txBox="1">
            <a:spLocks noChangeArrowheads="1"/>
          </p:cNvSpPr>
          <p:nvPr/>
        </p:nvSpPr>
        <p:spPr bwMode="auto">
          <a:xfrm>
            <a:off x="500063" y="4406900"/>
            <a:ext cx="7929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3600" b="1">
                <a:solidFill>
                  <a:srgbClr val="FFFF00"/>
                </a:solidFill>
              </a:rPr>
              <a:t>_¿Qué es la noche, abuela?</a:t>
            </a:r>
          </a:p>
          <a:p>
            <a:pPr algn="just"/>
            <a:r>
              <a:rPr lang="es-ES" sz="3600" b="1">
                <a:solidFill>
                  <a:srgbClr val="FFFF00"/>
                </a:solidFill>
              </a:rPr>
              <a:t>_Es una doncella de dulce mirada, vestida de ébano, descalza y cansada.</a:t>
            </a:r>
          </a:p>
        </p:txBody>
      </p:sp>
      <p:sp>
        <p:nvSpPr>
          <p:cNvPr id="24582" name="5 CuadroTexto"/>
          <p:cNvSpPr txBox="1">
            <a:spLocks noChangeArrowheads="1"/>
          </p:cNvSpPr>
          <p:nvPr/>
        </p:nvSpPr>
        <p:spPr bwMode="auto">
          <a:xfrm>
            <a:off x="1571625" y="285750"/>
            <a:ext cx="6215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Actividad independiente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2" grpId="0"/>
      <p:bldP spid="2458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CuadroTexto"/>
          <p:cNvSpPr txBox="1">
            <a:spLocks noChangeArrowheads="1"/>
          </p:cNvSpPr>
          <p:nvPr/>
        </p:nvSpPr>
        <p:spPr bwMode="auto">
          <a:xfrm>
            <a:off x="500063" y="2928938"/>
            <a:ext cx="77866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El sustantivo. Función sintáctica. Clases de sustantivos</a:t>
            </a:r>
          </a:p>
          <a:p>
            <a:endParaRPr lang="es-ES" sz="3600" b="1">
              <a:solidFill>
                <a:schemeClr val="bg1"/>
              </a:solidFill>
            </a:endParaRP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714625" y="928688"/>
            <a:ext cx="3600450" cy="17224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ObliqueTopLeft"/>
              <a:lightRig rig="legacyFlat3" dir="t"/>
            </a:scene3d>
            <a:sp3d extrusionH="430200" prstMaterial="legacyMatte">
              <a:extrusionClr>
                <a:srgbClr val="6699FF"/>
              </a:extrusionClr>
            </a:sp3d>
          </a:bodyPr>
          <a:lstStyle/>
          <a:p>
            <a:pPr algn="ctr"/>
            <a:r>
              <a:rPr lang="es-ES" sz="3600" b="1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 Asunto: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4978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chemeClr val="bg1"/>
                </a:solidFill>
                <a:cs typeface="Arial" charset="0"/>
              </a:rPr>
              <a:t>El sustantivo es la parte de la ora-ción que nombra a  personas, plan-tas, animales o cosas. Puede desig-nar fenómenos y procesos de la rea-lidad.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95288" y="4005263"/>
            <a:ext cx="84248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  <a:cs typeface="Arial" charset="0"/>
              </a:rPr>
              <a:t>Ejemplos: Marta, rosas, mar, el amor, oscuridad, relámpago, concentra-ción, maldad, valor, forma, entre otros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57188" y="928688"/>
            <a:ext cx="81375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Puede o no llevar artículo. Cuando lo lleva es una parte inseparable de él.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Concuerda con el sustantivo en </a:t>
            </a:r>
            <a:r>
              <a:rPr lang="es-ES" sz="3600" b="1">
                <a:solidFill>
                  <a:schemeClr val="bg1"/>
                </a:solidFill>
                <a:cs typeface="Arial" charset="0"/>
              </a:rPr>
              <a:t>género y número</a:t>
            </a:r>
            <a:r>
              <a:rPr lang="es-ES" sz="3600" b="1">
                <a:solidFill>
                  <a:srgbClr val="FFFF00"/>
                </a:solidFill>
                <a:cs typeface="Arial" charset="0"/>
              </a:rPr>
              <a:t>. Si el sustantivo es femenino y empieza por </a:t>
            </a:r>
            <a:r>
              <a:rPr lang="es-ES" sz="3600" b="1">
                <a:solidFill>
                  <a:schemeClr val="bg1"/>
                </a:solidFill>
                <a:cs typeface="Arial" charset="0"/>
              </a:rPr>
              <a:t>–a</a:t>
            </a:r>
            <a:r>
              <a:rPr lang="es-ES" sz="3600" b="1">
                <a:solidFill>
                  <a:srgbClr val="FFFF00"/>
                </a:solidFill>
                <a:cs typeface="Arial" charset="0"/>
              </a:rPr>
              <a:t>, se emplea como artículo </a:t>
            </a:r>
            <a:r>
              <a:rPr lang="es-ES" sz="3600" b="1" i="1">
                <a:solidFill>
                  <a:schemeClr val="bg1"/>
                </a:solidFill>
                <a:cs typeface="Arial" charset="0"/>
              </a:rPr>
              <a:t>el</a:t>
            </a:r>
            <a:r>
              <a:rPr lang="es-ES" sz="3600" b="1" i="1">
                <a:solidFill>
                  <a:srgbClr val="FFFF00"/>
                </a:solidFill>
                <a:cs typeface="Arial" charset="0"/>
              </a:rPr>
              <a:t>.  El hada, el agua.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4213" y="1185863"/>
            <a:ext cx="75596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FFFF00"/>
                </a:solidFill>
                <a:cs typeface="Arial" charset="0"/>
              </a:rPr>
              <a:t>El sustantivo está formado por un lexema </a:t>
            </a:r>
            <a:r>
              <a:rPr lang="en-US" sz="3600" b="1">
                <a:solidFill>
                  <a:srgbClr val="FFFF00"/>
                </a:solidFill>
                <a:cs typeface="Arial" charset="0"/>
              </a:rPr>
              <a:t>+ (artículo) +morfema de género + morfema de número.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28750" y="3494088"/>
            <a:ext cx="1214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chemeClr val="bg1"/>
                </a:solidFill>
                <a:cs typeface="Arial" charset="0"/>
              </a:rPr>
              <a:t>Los  </a:t>
            </a:r>
          </a:p>
        </p:txBody>
      </p:sp>
      <p:sp>
        <p:nvSpPr>
          <p:cNvPr id="13316" name="4 CuadroTexto"/>
          <p:cNvSpPr txBox="1">
            <a:spLocks noChangeArrowheads="1"/>
          </p:cNvSpPr>
          <p:nvPr/>
        </p:nvSpPr>
        <p:spPr bwMode="auto">
          <a:xfrm>
            <a:off x="2786063" y="3494088"/>
            <a:ext cx="242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alumn  -</a:t>
            </a:r>
          </a:p>
        </p:txBody>
      </p:sp>
      <p:sp>
        <p:nvSpPr>
          <p:cNvPr id="13317" name="5 CuadroTexto"/>
          <p:cNvSpPr txBox="1">
            <a:spLocks noChangeArrowheads="1"/>
          </p:cNvSpPr>
          <p:nvPr/>
        </p:nvSpPr>
        <p:spPr bwMode="auto">
          <a:xfrm>
            <a:off x="4929188" y="34940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o  -</a:t>
            </a:r>
          </a:p>
        </p:txBody>
      </p:sp>
      <p:sp>
        <p:nvSpPr>
          <p:cNvPr id="13318" name="6 CuadroTexto"/>
          <p:cNvSpPr txBox="1">
            <a:spLocks noChangeArrowheads="1"/>
          </p:cNvSpPr>
          <p:nvPr/>
        </p:nvSpPr>
        <p:spPr bwMode="auto">
          <a:xfrm>
            <a:off x="6072188" y="3494088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3319" name="7 CuadroTexto"/>
          <p:cNvSpPr txBox="1">
            <a:spLocks noChangeArrowheads="1"/>
          </p:cNvSpPr>
          <p:nvPr/>
        </p:nvSpPr>
        <p:spPr bwMode="auto">
          <a:xfrm>
            <a:off x="928688" y="4208463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>
                <a:solidFill>
                  <a:schemeClr val="bg1"/>
                </a:solidFill>
              </a:rPr>
              <a:t>artículo</a:t>
            </a:r>
          </a:p>
        </p:txBody>
      </p:sp>
      <p:sp>
        <p:nvSpPr>
          <p:cNvPr id="13320" name="8 CuadroTexto"/>
          <p:cNvSpPr txBox="1">
            <a:spLocks noChangeArrowheads="1"/>
          </p:cNvSpPr>
          <p:nvPr/>
        </p:nvSpPr>
        <p:spPr bwMode="auto">
          <a:xfrm>
            <a:off x="2643188" y="4208463"/>
            <a:ext cx="1928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lexema</a:t>
            </a:r>
          </a:p>
        </p:txBody>
      </p:sp>
      <p:sp>
        <p:nvSpPr>
          <p:cNvPr id="13321" name="9 CuadroTexto"/>
          <p:cNvSpPr txBox="1">
            <a:spLocks noChangeArrowheads="1"/>
          </p:cNvSpPr>
          <p:nvPr/>
        </p:nvSpPr>
        <p:spPr bwMode="auto">
          <a:xfrm>
            <a:off x="4572000" y="4208463"/>
            <a:ext cx="16430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>
                <a:solidFill>
                  <a:schemeClr val="bg1"/>
                </a:solidFill>
              </a:rPr>
              <a:t>morf. género</a:t>
            </a:r>
          </a:p>
        </p:txBody>
      </p:sp>
      <p:sp>
        <p:nvSpPr>
          <p:cNvPr id="13322" name="10 CuadroTexto"/>
          <p:cNvSpPr txBox="1">
            <a:spLocks noChangeArrowheads="1"/>
          </p:cNvSpPr>
          <p:nvPr/>
        </p:nvSpPr>
        <p:spPr bwMode="auto">
          <a:xfrm>
            <a:off x="6072188" y="4208463"/>
            <a:ext cx="17859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b="1">
                <a:solidFill>
                  <a:schemeClr val="bg1"/>
                </a:solidFill>
              </a:rPr>
              <a:t>morf. número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3 CuadroTexto"/>
          <p:cNvSpPr txBox="1">
            <a:spLocks noChangeArrowheads="1"/>
          </p:cNvSpPr>
          <p:nvPr/>
        </p:nvSpPr>
        <p:spPr bwMode="auto">
          <a:xfrm>
            <a:off x="285750" y="355600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Sustantivos que llevan una marca contraria a su género:</a:t>
            </a:r>
          </a:p>
        </p:txBody>
      </p:sp>
      <p:sp>
        <p:nvSpPr>
          <p:cNvPr id="14339" name="2 CuadroTexto"/>
          <p:cNvSpPr txBox="1">
            <a:spLocks noChangeArrowheads="1"/>
          </p:cNvSpPr>
          <p:nvPr/>
        </p:nvSpPr>
        <p:spPr bwMode="auto">
          <a:xfrm>
            <a:off x="571500" y="1728788"/>
            <a:ext cx="8072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la</a:t>
            </a:r>
            <a:r>
              <a:rPr lang="es-ES" sz="3600" b="1">
                <a:solidFill>
                  <a:schemeClr val="bg1"/>
                </a:solidFill>
              </a:rPr>
              <a:t> man</a:t>
            </a:r>
            <a:r>
              <a:rPr lang="es-ES" sz="3600" b="1">
                <a:solidFill>
                  <a:srgbClr val="FFFF00"/>
                </a:solidFill>
              </a:rPr>
              <a:t>o</a:t>
            </a:r>
            <a:r>
              <a:rPr lang="es-ES" sz="3600" b="1">
                <a:solidFill>
                  <a:schemeClr val="bg1"/>
                </a:solidFill>
              </a:rPr>
              <a:t>                        </a:t>
            </a:r>
            <a:r>
              <a:rPr lang="es-ES" sz="3600" b="1">
                <a:solidFill>
                  <a:srgbClr val="FFFF00"/>
                </a:solidFill>
              </a:rPr>
              <a:t>el</a:t>
            </a:r>
            <a:r>
              <a:rPr lang="es-ES" sz="3600" b="1">
                <a:solidFill>
                  <a:schemeClr val="bg1"/>
                </a:solidFill>
              </a:rPr>
              <a:t> map</a:t>
            </a:r>
            <a:r>
              <a:rPr lang="es-ES" sz="3600" b="1">
                <a:solidFill>
                  <a:srgbClr val="FFFF00"/>
                </a:solidFill>
              </a:rPr>
              <a:t>a</a:t>
            </a:r>
          </a:p>
          <a:p>
            <a:r>
              <a:rPr lang="es-ES" sz="3600" b="1">
                <a:solidFill>
                  <a:srgbClr val="FFFF00"/>
                </a:solidFill>
              </a:rPr>
              <a:t>el</a:t>
            </a:r>
            <a:r>
              <a:rPr lang="es-ES" sz="3600" b="1">
                <a:solidFill>
                  <a:schemeClr val="bg1"/>
                </a:solidFill>
              </a:rPr>
              <a:t> comet</a:t>
            </a:r>
            <a:r>
              <a:rPr lang="es-ES" sz="3600" b="1">
                <a:solidFill>
                  <a:srgbClr val="FFFF00"/>
                </a:solidFill>
              </a:rPr>
              <a:t>a                     el</a:t>
            </a:r>
            <a:r>
              <a:rPr lang="es-ES" sz="3600" b="1">
                <a:solidFill>
                  <a:schemeClr val="bg1"/>
                </a:solidFill>
              </a:rPr>
              <a:t> alpinist</a:t>
            </a:r>
            <a:r>
              <a:rPr lang="es-ES" sz="3600" b="1">
                <a:solidFill>
                  <a:srgbClr val="FFFF00"/>
                </a:solidFill>
              </a:rPr>
              <a:t>a</a:t>
            </a:r>
          </a:p>
        </p:txBody>
      </p:sp>
      <p:sp>
        <p:nvSpPr>
          <p:cNvPr id="14340" name="3 CuadroTexto"/>
          <p:cNvSpPr txBox="1">
            <a:spLocks noChangeArrowheads="1"/>
          </p:cNvSpPr>
          <p:nvPr/>
        </p:nvSpPr>
        <p:spPr bwMode="auto">
          <a:xfrm>
            <a:off x="428625" y="3143250"/>
            <a:ext cx="8429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rgbClr val="FFFF00"/>
                </a:solidFill>
              </a:rPr>
              <a:t>Un sustantivo masculino alarga o cambia su terminación para formar el femenino:</a:t>
            </a:r>
          </a:p>
        </p:txBody>
      </p:sp>
      <p:sp>
        <p:nvSpPr>
          <p:cNvPr id="14341" name="4 CuadroTexto"/>
          <p:cNvSpPr txBox="1">
            <a:spLocks noChangeArrowheads="1"/>
          </p:cNvSpPr>
          <p:nvPr/>
        </p:nvSpPr>
        <p:spPr bwMode="auto">
          <a:xfrm>
            <a:off x="285750" y="5000625"/>
            <a:ext cx="8643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bailarín /bailar</a:t>
            </a:r>
            <a:r>
              <a:rPr lang="es-ES" sz="3600" b="1">
                <a:solidFill>
                  <a:srgbClr val="FFFF00"/>
                </a:solidFill>
              </a:rPr>
              <a:t>ina</a:t>
            </a:r>
            <a:r>
              <a:rPr lang="es-ES" sz="3600" b="1">
                <a:solidFill>
                  <a:schemeClr val="bg1"/>
                </a:solidFill>
              </a:rPr>
              <a:t>    conde/cond</a:t>
            </a:r>
            <a:r>
              <a:rPr lang="es-ES" sz="3600" b="1">
                <a:solidFill>
                  <a:srgbClr val="FFFF00"/>
                </a:solidFill>
              </a:rPr>
              <a:t>esa</a:t>
            </a:r>
          </a:p>
          <a:p>
            <a:r>
              <a:rPr lang="es-ES" sz="3600" b="1">
                <a:solidFill>
                  <a:schemeClr val="bg1"/>
                </a:solidFill>
              </a:rPr>
              <a:t>actor/ac</a:t>
            </a:r>
            <a:r>
              <a:rPr lang="es-ES" sz="3600" b="1">
                <a:solidFill>
                  <a:srgbClr val="FFFF00"/>
                </a:solidFill>
              </a:rPr>
              <a:t>triz</a:t>
            </a:r>
            <a:r>
              <a:rPr lang="es-ES" sz="3600" b="1">
                <a:solidFill>
                  <a:schemeClr val="bg1"/>
                </a:solidFill>
              </a:rPr>
              <a:t>               poeta/poet</a:t>
            </a:r>
            <a:r>
              <a:rPr lang="es-ES" sz="3600" b="1">
                <a:solidFill>
                  <a:srgbClr val="FFFF00"/>
                </a:solidFill>
              </a:rPr>
              <a:t>isa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3 CuadroTexto"/>
          <p:cNvSpPr txBox="1">
            <a:spLocks noChangeArrowheads="1"/>
          </p:cNvSpPr>
          <p:nvPr/>
        </p:nvSpPr>
        <p:spPr bwMode="auto">
          <a:xfrm>
            <a:off x="285750" y="785813"/>
            <a:ext cx="8572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buFont typeface="Arial" charset="0"/>
              <a:buChar char="•"/>
            </a:pPr>
            <a:r>
              <a:rPr lang="es-ES" sz="3600" b="1">
                <a:solidFill>
                  <a:schemeClr val="bg1"/>
                </a:solidFill>
                <a:cs typeface="Arial" charset="0"/>
              </a:rPr>
              <a:t>Algunos sustantivos designan gené-ricamente una especie o clase de per-sonas, incluyendo ambos sexos:</a:t>
            </a:r>
          </a:p>
          <a:p>
            <a:endParaRPr lang="es-ES" sz="36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5363" name="3 CuadroTexto"/>
          <p:cNvSpPr txBox="1">
            <a:spLocks noChangeArrowheads="1"/>
          </p:cNvSpPr>
          <p:nvPr/>
        </p:nvSpPr>
        <p:spPr bwMode="auto">
          <a:xfrm>
            <a:off x="500063" y="3500438"/>
            <a:ext cx="8143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“</a:t>
            </a:r>
            <a:r>
              <a:rPr lang="es-ES" sz="3600" b="1">
                <a:solidFill>
                  <a:srgbClr val="FFFF00"/>
                </a:solidFill>
              </a:rPr>
              <a:t>Hombre</a:t>
            </a:r>
            <a:r>
              <a:rPr lang="es-ES" sz="3600" b="1">
                <a:solidFill>
                  <a:schemeClr val="bg1"/>
                </a:solidFill>
              </a:rPr>
              <a:t> es más que blanco, más que mulato, más que negro”.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3 CuadroTexto"/>
          <p:cNvSpPr txBox="1">
            <a:spLocks noChangeArrowheads="1"/>
          </p:cNvSpPr>
          <p:nvPr/>
        </p:nvSpPr>
        <p:spPr bwMode="auto">
          <a:xfrm>
            <a:off x="714375" y="500063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chemeClr val="bg1"/>
                </a:solidFill>
                <a:cs typeface="Arial" charset="0"/>
              </a:rPr>
              <a:t>Sustantivos que aceptan los dos géneros:</a:t>
            </a:r>
          </a:p>
        </p:txBody>
      </p:sp>
      <p:sp>
        <p:nvSpPr>
          <p:cNvPr id="16387" name="2 CuadroTexto"/>
          <p:cNvSpPr txBox="1">
            <a:spLocks noChangeArrowheads="1"/>
          </p:cNvSpPr>
          <p:nvPr/>
        </p:nvSpPr>
        <p:spPr bwMode="auto">
          <a:xfrm>
            <a:off x="285750" y="2071688"/>
            <a:ext cx="8715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el</a:t>
            </a:r>
            <a:r>
              <a:rPr lang="es-ES" sz="3600" b="1">
                <a:solidFill>
                  <a:schemeClr val="bg1"/>
                </a:solidFill>
              </a:rPr>
              <a:t> mar                              </a:t>
            </a:r>
            <a:r>
              <a:rPr lang="es-ES" sz="3600" b="1">
                <a:solidFill>
                  <a:srgbClr val="FFFF00"/>
                </a:solidFill>
              </a:rPr>
              <a:t>la</a:t>
            </a:r>
            <a:r>
              <a:rPr lang="es-ES" sz="3600" b="1">
                <a:solidFill>
                  <a:schemeClr val="bg1"/>
                </a:solidFill>
              </a:rPr>
              <a:t> mar</a:t>
            </a:r>
          </a:p>
          <a:p>
            <a:r>
              <a:rPr lang="es-ES" sz="3600" b="1">
                <a:solidFill>
                  <a:srgbClr val="FFFF00"/>
                </a:solidFill>
              </a:rPr>
              <a:t>el</a:t>
            </a:r>
            <a:r>
              <a:rPr lang="es-ES" sz="3600" b="1">
                <a:solidFill>
                  <a:schemeClr val="bg1"/>
                </a:solidFill>
              </a:rPr>
              <a:t> azúcar refino              azúcar blanca</a:t>
            </a:r>
          </a:p>
          <a:p>
            <a:r>
              <a:rPr lang="es-ES" sz="3600" b="1">
                <a:solidFill>
                  <a:srgbClr val="FFFF00"/>
                </a:solidFill>
              </a:rPr>
              <a:t>el</a:t>
            </a:r>
            <a:r>
              <a:rPr lang="es-ES" sz="3600" b="1">
                <a:solidFill>
                  <a:schemeClr val="bg1"/>
                </a:solidFill>
              </a:rPr>
              <a:t> sartén                         </a:t>
            </a:r>
            <a:r>
              <a:rPr lang="es-ES" sz="3600" b="1">
                <a:solidFill>
                  <a:srgbClr val="FFFF00"/>
                </a:solidFill>
              </a:rPr>
              <a:t>la</a:t>
            </a:r>
            <a:r>
              <a:rPr lang="es-ES" sz="3600" b="1">
                <a:solidFill>
                  <a:schemeClr val="bg1"/>
                </a:solidFill>
              </a:rPr>
              <a:t> sartén</a:t>
            </a:r>
          </a:p>
        </p:txBody>
      </p:sp>
      <p:sp>
        <p:nvSpPr>
          <p:cNvPr id="16388" name="3 CuadroTexto"/>
          <p:cNvSpPr txBox="1">
            <a:spLocks noChangeArrowheads="1"/>
          </p:cNvSpPr>
          <p:nvPr/>
        </p:nvSpPr>
        <p:spPr bwMode="auto">
          <a:xfrm>
            <a:off x="285750" y="4264025"/>
            <a:ext cx="8643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chemeClr val="bg1"/>
                </a:solidFill>
              </a:rPr>
              <a:t>padre/madre                    toro/vaca</a:t>
            </a:r>
          </a:p>
          <a:p>
            <a:r>
              <a:rPr lang="es-ES" sz="3600" b="1">
                <a:solidFill>
                  <a:schemeClr val="bg1"/>
                </a:solidFill>
              </a:rPr>
              <a:t>yerno/nuera                     carnero/oveja</a:t>
            </a:r>
          </a:p>
          <a:p>
            <a:r>
              <a:rPr lang="es-ES" sz="3600" b="1">
                <a:solidFill>
                  <a:schemeClr val="bg1"/>
                </a:solidFill>
              </a:rPr>
              <a:t>hombre/mujer                 chivo/cabra  </a:t>
            </a:r>
          </a:p>
          <a:p>
            <a:endParaRPr lang="es-E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4 CuadroTexto"/>
          <p:cNvSpPr txBox="1">
            <a:spLocks noChangeArrowheads="1"/>
          </p:cNvSpPr>
          <p:nvPr/>
        </p:nvSpPr>
        <p:spPr bwMode="auto">
          <a:xfrm>
            <a:off x="428625" y="785813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sz="3600" b="1">
                <a:solidFill>
                  <a:schemeClr val="bg1"/>
                </a:solidFill>
              </a:rPr>
              <a:t>Algunos sustantivos solo se usan en singular o en plural:</a:t>
            </a:r>
          </a:p>
        </p:txBody>
      </p:sp>
      <p:sp>
        <p:nvSpPr>
          <p:cNvPr id="17411" name="5 CuadroTexto"/>
          <p:cNvSpPr txBox="1">
            <a:spLocks noChangeArrowheads="1"/>
          </p:cNvSpPr>
          <p:nvPr/>
        </p:nvSpPr>
        <p:spPr bwMode="auto">
          <a:xfrm>
            <a:off x="357188" y="2670175"/>
            <a:ext cx="2857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la medicina</a:t>
            </a:r>
          </a:p>
          <a:p>
            <a:r>
              <a:rPr lang="es-ES" sz="3600" b="1">
                <a:solidFill>
                  <a:srgbClr val="FFFF00"/>
                </a:solidFill>
              </a:rPr>
              <a:t>el español</a:t>
            </a:r>
          </a:p>
          <a:p>
            <a:r>
              <a:rPr lang="es-ES" sz="3600" b="1">
                <a:solidFill>
                  <a:srgbClr val="FFFF00"/>
                </a:solidFill>
              </a:rPr>
              <a:t>la sed</a:t>
            </a:r>
          </a:p>
          <a:p>
            <a:r>
              <a:rPr lang="es-ES" sz="3600" b="1">
                <a:solidFill>
                  <a:srgbClr val="FFFF00"/>
                </a:solidFill>
              </a:rPr>
              <a:t>la Luna</a:t>
            </a:r>
          </a:p>
        </p:txBody>
      </p:sp>
      <p:sp>
        <p:nvSpPr>
          <p:cNvPr id="17412" name="6 CuadroTexto"/>
          <p:cNvSpPr txBox="1">
            <a:spLocks noChangeArrowheads="1"/>
          </p:cNvSpPr>
          <p:nvPr/>
        </p:nvSpPr>
        <p:spPr bwMode="auto">
          <a:xfrm>
            <a:off x="4357688" y="2692400"/>
            <a:ext cx="4500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solidFill>
                  <a:srgbClr val="FFFF00"/>
                </a:solidFill>
              </a:rPr>
              <a:t>los espejuelos</a:t>
            </a:r>
          </a:p>
          <a:p>
            <a:r>
              <a:rPr lang="es-ES" sz="3600" b="1">
                <a:solidFill>
                  <a:srgbClr val="FFFF00"/>
                </a:solidFill>
              </a:rPr>
              <a:t>las vacaciones</a:t>
            </a:r>
          </a:p>
          <a:p>
            <a:r>
              <a:rPr lang="es-ES" sz="3600" b="1">
                <a:solidFill>
                  <a:srgbClr val="FFFF00"/>
                </a:solidFill>
              </a:rPr>
              <a:t>los víveres</a:t>
            </a:r>
          </a:p>
          <a:p>
            <a:r>
              <a:rPr lang="es-ES" sz="3600" b="1">
                <a:solidFill>
                  <a:srgbClr val="FFFF00"/>
                </a:solidFill>
              </a:rPr>
              <a:t>las entendederas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iseño predeterminado">
  <a:themeElements>
    <a:clrScheme name="1_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rí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543</Words>
  <Application>Microsoft Office PowerPoint</Application>
  <PresentationFormat>Presentación en pantalla (4:3)</PresentationFormat>
  <Paragraphs>91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Wingdings 2</vt:lpstr>
      <vt:lpstr>Verdana</vt:lpstr>
      <vt:lpstr>Monotype Corsiva</vt:lpstr>
      <vt:lpstr>1_Diseño predeterminado</vt:lpstr>
      <vt:lpstr>Brío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Casa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Maricela</dc:creator>
  <cp:lastModifiedBy>Olga</cp:lastModifiedBy>
  <cp:revision>64</cp:revision>
  <dcterms:created xsi:type="dcterms:W3CDTF">2012-08-14T16:36:03Z</dcterms:created>
  <dcterms:modified xsi:type="dcterms:W3CDTF">2014-10-29T17:48:57Z</dcterms:modified>
</cp:coreProperties>
</file>