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72" r:id="rId2"/>
    <p:sldId id="271" r:id="rId3"/>
    <p:sldId id="259" r:id="rId4"/>
    <p:sldId id="260" r:id="rId5"/>
    <p:sldId id="257" r:id="rId6"/>
    <p:sldId id="276" r:id="rId7"/>
    <p:sldId id="267" r:id="rId8"/>
    <p:sldId id="268" r:id="rId9"/>
    <p:sldId id="269" r:id="rId10"/>
    <p:sldId id="270" r:id="rId11"/>
    <p:sldId id="273" r:id="rId12"/>
    <p:sldId id="274" r:id="rId13"/>
    <p:sldId id="275" r:id="rId14"/>
    <p:sldId id="277" r:id="rId15"/>
    <p:sldId id="262" r:id="rId16"/>
    <p:sldId id="264" r:id="rId17"/>
    <p:sldId id="263" r:id="rId18"/>
    <p:sldId id="265" r:id="rId19"/>
    <p:sldId id="266" r:id="rId2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3EEEB-3751-46E6-87AD-A4FCA4E5D5B1}" type="datetimeFigureOut">
              <a:rPr lang="es-ES" smtClean="0"/>
              <a:pPr/>
              <a:t>08/01/2015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10EA0-A32F-4273-9B85-821A1543313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B10EA0-A32F-4273-9B85-821A1543313B}" type="slidenum">
              <a:rPr lang="es-ES" smtClean="0"/>
              <a:pPr/>
              <a:t>15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F6662-5285-41DF-906F-5AB7F818046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48454-79D2-45E2-8BC1-928D2DDE512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8285F3-D1D8-4B2C-9D63-09DF1ECC105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AB20E-AC30-4F35-AC3A-7753B28D895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33B82-D8AB-489D-A455-85D81A4704B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DDA4F-91EA-4D6F-AA82-883DD59AF72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EA905-26A0-49AB-90E0-F065735E995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6AB8C-E4DA-438E-ACC6-5A5E68F24ED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41D1B-3C20-47D9-BC03-0FD8022404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CCEA6-FE8A-4DDD-8F97-0D4D12F373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04CFE-9C50-47E9-A80A-C355C7DE200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1B8FCFCF-0C50-4BB2-BF37-FBBAC231545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57158" y="928670"/>
            <a:ext cx="849788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 sustantivo es la parte de la ora-</a:t>
            </a:r>
            <a:r>
              <a:rPr lang="es-ES" sz="3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ción</a:t>
            </a:r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que nombra a  personas, plan-tas, animales o cosas. </a:t>
            </a:r>
            <a:r>
              <a:rPr lang="es-E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Puede </a:t>
            </a:r>
            <a:r>
              <a:rPr lang="es-ES" sz="3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desig-nar</a:t>
            </a:r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fenómenos y procesos de la rea-</a:t>
            </a:r>
            <a:r>
              <a:rPr lang="es-ES" sz="3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lidad</a:t>
            </a:r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3000364" y="4214818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niñ</a:t>
            </a:r>
            <a:r>
              <a:rPr lang="es-ES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-o-s</a:t>
            </a:r>
            <a:endParaRPr lang="es-ES" sz="4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49263" y="312738"/>
            <a:ext cx="82438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Pueden aparecer en el sujeto o en el predicado: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23863" y="2238375"/>
            <a:ext cx="82010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 dirty="0">
                <a:solidFill>
                  <a:srgbClr val="FFFF00"/>
                </a:solidFill>
              </a:rPr>
              <a:t>Los escritores premiados recibieron el aplauso del pueblo.</a:t>
            </a:r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>
            <a:off x="477838" y="2741613"/>
            <a:ext cx="5608637" cy="41275"/>
          </a:xfrm>
          <a:prstGeom prst="line">
            <a:avLst/>
          </a:prstGeom>
          <a:noFill/>
          <a:ln w="76200">
            <a:solidFill>
              <a:srgbClr val="9900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463550" y="3316288"/>
            <a:ext cx="4695825" cy="14287"/>
          </a:xfrm>
          <a:prstGeom prst="line">
            <a:avLst/>
          </a:prstGeom>
          <a:noFill/>
          <a:ln w="76200">
            <a:solidFill>
              <a:srgbClr val="9900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341313" y="4108450"/>
            <a:ext cx="8229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 dirty="0">
                <a:solidFill>
                  <a:srgbClr val="FFFF00"/>
                </a:solidFill>
              </a:rPr>
              <a:t>El viejo y sus hijos caminaban por una senda estrecha.</a:t>
            </a:r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>
            <a:off x="477838" y="4638675"/>
            <a:ext cx="4079875" cy="14288"/>
          </a:xfrm>
          <a:prstGeom prst="line">
            <a:avLst/>
          </a:prstGeom>
          <a:noFill/>
          <a:ln w="76200">
            <a:solidFill>
              <a:srgbClr val="9900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 flipV="1">
            <a:off x="368300" y="5173663"/>
            <a:ext cx="4298950" cy="26987"/>
          </a:xfrm>
          <a:prstGeom prst="line">
            <a:avLst/>
          </a:prstGeom>
          <a:noFill/>
          <a:ln w="76200">
            <a:solidFill>
              <a:srgbClr val="9900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>
            <a:off x="7519988" y="4640263"/>
            <a:ext cx="14287" cy="682625"/>
          </a:xfrm>
          <a:prstGeom prst="line">
            <a:avLst/>
          </a:prstGeom>
          <a:noFill/>
          <a:ln w="76200">
            <a:solidFill>
              <a:srgbClr val="9900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6361113" y="5362575"/>
            <a:ext cx="2389187" cy="1190625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>
                <a:solidFill>
                  <a:srgbClr val="FFFF00"/>
                </a:solidFill>
              </a:rPr>
              <a:t>índice funcional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 animBg="1"/>
      <p:bldP spid="20487" grpId="0" animBg="1"/>
      <p:bldP spid="20489" grpId="0"/>
      <p:bldP spid="20490" grpId="0" animBg="1"/>
      <p:bldP spid="20491" grpId="0" animBg="1"/>
      <p:bldP spid="20492" grpId="0" animBg="1"/>
      <p:bldP spid="204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116013" y="476250"/>
            <a:ext cx="59039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Funciones del sustantivo: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23850" y="1700213"/>
            <a:ext cx="4824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Núcleo del sujeto: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84213" y="2565400"/>
            <a:ext cx="66246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 u="sng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El poeta</a:t>
            </a:r>
            <a:r>
              <a:rPr lang="es-ES" sz="36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vivió comprometido con su tiempo.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95288" y="4221163"/>
            <a:ext cx="5976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Complemento directo: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84213" y="5373688"/>
            <a:ext cx="597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Trajo </a:t>
            </a:r>
            <a:r>
              <a:rPr lang="es-ES" sz="3600" b="1" u="sng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un libro interesante</a:t>
            </a:r>
            <a:r>
              <a:rPr lang="es-ES" sz="36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571736" y="5429264"/>
            <a:ext cx="1152525" cy="647700"/>
          </a:xfrm>
          <a:prstGeom prst="ellipse">
            <a:avLst/>
          </a:prstGeom>
          <a:noFill/>
          <a:ln w="5715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  <p:bldP spid="10246" grpId="0"/>
      <p:bldP spid="102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611188" y="404813"/>
            <a:ext cx="7705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s-ES" sz="3600" b="1" dirty="0">
                <a:solidFill>
                  <a:schemeClr val="bg1"/>
                </a:solidFill>
              </a:rPr>
              <a:t>Complemento indirecto: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68313" y="1196975"/>
            <a:ext cx="79930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>
                <a:solidFill>
                  <a:srgbClr val="FFFF00"/>
                </a:solidFill>
              </a:rPr>
              <a:t>La vida reservó </a:t>
            </a:r>
            <a:r>
              <a:rPr lang="es-ES" sz="3600" b="1" i="1" u="sng">
                <a:solidFill>
                  <a:srgbClr val="FFFF00"/>
                </a:solidFill>
              </a:rPr>
              <a:t>muchos sinsabores</a:t>
            </a:r>
            <a:r>
              <a:rPr lang="es-ES" sz="3600" b="1">
                <a:solidFill>
                  <a:srgbClr val="FFFF00"/>
                </a:solidFill>
              </a:rPr>
              <a:t> </a:t>
            </a:r>
            <a:r>
              <a:rPr lang="es-ES" sz="3600" b="1" u="sng">
                <a:solidFill>
                  <a:srgbClr val="FFFF00"/>
                </a:solidFill>
              </a:rPr>
              <a:t>al poeta</a:t>
            </a:r>
            <a:r>
              <a:rPr lang="es-ES" sz="3600" b="1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11188" y="2997200"/>
            <a:ext cx="74898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s-ES" sz="3600" b="1" dirty="0">
                <a:solidFill>
                  <a:schemeClr val="bg1"/>
                </a:solidFill>
              </a:rPr>
              <a:t>Complemento circunstancial: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95288" y="4221163"/>
            <a:ext cx="84248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>
                <a:solidFill>
                  <a:srgbClr val="FFFF00"/>
                </a:solidFill>
              </a:rPr>
              <a:t>Su ejemplo llegó </a:t>
            </a:r>
            <a:r>
              <a:rPr lang="es-ES" sz="3600" b="1" u="sng">
                <a:solidFill>
                  <a:srgbClr val="FFFF00"/>
                </a:solidFill>
              </a:rPr>
              <a:t>a nuestros corazo-nes.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642910" y="1928802"/>
            <a:ext cx="684053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 u="sng" dirty="0">
                <a:solidFill>
                  <a:schemeClr val="bg1"/>
                </a:solidFill>
              </a:rPr>
              <a:t>Muchacho</a:t>
            </a:r>
            <a:r>
              <a:rPr lang="es-ES" sz="3600" b="1" dirty="0">
                <a:solidFill>
                  <a:schemeClr val="bg1"/>
                </a:solidFill>
              </a:rPr>
              <a:t>,</a:t>
            </a:r>
            <a:r>
              <a:rPr lang="es-ES" sz="3600" b="1" dirty="0">
                <a:solidFill>
                  <a:srgbClr val="FFFF00"/>
                </a:solidFill>
              </a:rPr>
              <a:t> ¿qué hora es?</a:t>
            </a:r>
          </a:p>
          <a:p>
            <a:pPr>
              <a:spcBef>
                <a:spcPct val="50000"/>
              </a:spcBef>
            </a:pPr>
            <a:r>
              <a:rPr lang="es-ES" sz="3600" b="1" u="sng" dirty="0">
                <a:solidFill>
                  <a:schemeClr val="bg1"/>
                </a:solidFill>
              </a:rPr>
              <a:t>María</a:t>
            </a:r>
            <a:r>
              <a:rPr lang="es-ES" sz="3600" b="1" dirty="0">
                <a:solidFill>
                  <a:schemeClr val="bg1"/>
                </a:solidFill>
              </a:rPr>
              <a:t>,</a:t>
            </a:r>
            <a:r>
              <a:rPr lang="es-ES" sz="3600" b="1" dirty="0">
                <a:solidFill>
                  <a:srgbClr val="FFFF00"/>
                </a:solidFill>
              </a:rPr>
              <a:t> ven acá.</a:t>
            </a:r>
          </a:p>
          <a:p>
            <a:pPr>
              <a:spcBef>
                <a:spcPct val="50000"/>
              </a:spcBef>
            </a:pPr>
            <a:r>
              <a:rPr lang="es-ES" sz="3600" b="1" u="sng" dirty="0">
                <a:solidFill>
                  <a:schemeClr val="bg1"/>
                </a:solidFill>
              </a:rPr>
              <a:t>José</a:t>
            </a:r>
            <a:r>
              <a:rPr lang="es-ES" sz="3600" b="1" dirty="0">
                <a:solidFill>
                  <a:schemeClr val="bg1"/>
                </a:solidFill>
              </a:rPr>
              <a:t>,</a:t>
            </a:r>
            <a:r>
              <a:rPr lang="es-ES" sz="3600" b="1" dirty="0">
                <a:solidFill>
                  <a:srgbClr val="FFFF00"/>
                </a:solidFill>
              </a:rPr>
              <a:t> debes venir mañana.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692275" y="981075"/>
            <a:ext cx="2879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s-ES" sz="3600" b="1" dirty="0">
                <a:solidFill>
                  <a:schemeClr val="bg1"/>
                </a:solidFill>
              </a:rPr>
              <a:t>Vocativo: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684213" y="476250"/>
            <a:ext cx="7056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Complemento preposicional: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95288" y="1412875"/>
            <a:ext cx="8064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Las flores </a:t>
            </a:r>
            <a:r>
              <a:rPr lang="es-ES" sz="3600" b="1" u="sng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de abril</a:t>
            </a:r>
            <a:r>
              <a:rPr lang="es-ES" sz="36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son hermosas.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39750" y="2420938"/>
            <a:ext cx="7777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s-ES"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Núcleo del predicado nominal: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11188" y="3573463"/>
            <a:ext cx="741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Él es </a:t>
            </a:r>
            <a:r>
              <a:rPr lang="es-ES" sz="3600" b="1" u="sng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el poeta</a:t>
            </a:r>
            <a:r>
              <a:rPr lang="es-ES" sz="36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1187450" y="3643314"/>
            <a:ext cx="647700" cy="504825"/>
          </a:xfrm>
          <a:prstGeom prst="ellips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1547813" y="4292600"/>
            <a:ext cx="0" cy="720725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 sz="36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142976" y="5084763"/>
            <a:ext cx="936625" cy="6508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</a:t>
            </a:r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>
            <a:off x="2484438" y="4365625"/>
            <a:ext cx="431800" cy="792163"/>
          </a:xfrm>
          <a:prstGeom prst="curvedRightArrow">
            <a:avLst>
              <a:gd name="adj1" fmla="val 36691"/>
              <a:gd name="adj2" fmla="val 73382"/>
              <a:gd name="adj3" fmla="val 33333"/>
            </a:avLst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 sz="36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132138" y="4652963"/>
            <a:ext cx="4895850" cy="6508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Clasifica al sujeto.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4071934" y="3643314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Ese es su </a:t>
            </a:r>
            <a:r>
              <a:rPr lang="es-E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carácter</a:t>
            </a:r>
            <a:r>
              <a:rPr lang="es-E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es-ES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0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  <p:bldP spid="12294" grpId="0" animBg="1"/>
      <p:bldP spid="12295" grpId="0" animBg="1"/>
      <p:bldP spid="12296" grpId="0" animBg="1"/>
      <p:bldP spid="12297" grpId="0" animBg="1"/>
      <p:bldP spid="12298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14282" y="357166"/>
            <a:ext cx="878687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s-E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 geometría </a:t>
            </a:r>
            <a:r>
              <a:rPr lang="es-E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existe en </a:t>
            </a:r>
            <a:r>
              <a:rPr lang="es-E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todas partes</a:t>
            </a:r>
            <a:r>
              <a:rPr lang="es-E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”, decía </a:t>
            </a:r>
            <a:r>
              <a:rPr lang="es-E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Platón, el gran filósofo  griego</a:t>
            </a:r>
            <a:r>
              <a:rPr lang="es-E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Si observas con atención  a tu alrededor  verás infinita variedad de formas geométricas presentadas por la naturaleza:  </a:t>
            </a:r>
            <a:r>
              <a:rPr lang="es-E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un pájaro</a:t>
            </a:r>
            <a:r>
              <a:rPr lang="es-E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al volar lentamente en </a:t>
            </a:r>
            <a:r>
              <a:rPr lang="es-E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el aire</a:t>
            </a:r>
            <a:r>
              <a:rPr lang="es-E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describe </a:t>
            </a:r>
            <a:r>
              <a:rPr lang="es-E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círculos y otras formas geométricas</a:t>
            </a:r>
            <a:r>
              <a:rPr lang="es-E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; la abeja construye </a:t>
            </a:r>
            <a:r>
              <a:rPr lang="es-E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las celdillas de su panal</a:t>
            </a:r>
            <a:r>
              <a:rPr lang="es-E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 forma de prismas hexagonales; en </a:t>
            </a:r>
            <a:r>
              <a:rPr lang="es-E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una flor silvestre</a:t>
            </a:r>
            <a:r>
              <a:rPr lang="es-E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se advierte la simetría de un pentágono; en el girasol aparece </a:t>
            </a:r>
            <a:r>
              <a:rPr lang="es-E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 curva de la circunferencia </a:t>
            </a:r>
            <a:r>
              <a:rPr lang="es-E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(…)</a:t>
            </a:r>
            <a:endParaRPr lang="es-ES" sz="3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57158" y="639529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E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Completa cada una de las estructuras. Redacta una oración en la que cada  sintagma nominal aparezca con una función distinta:</a:t>
            </a:r>
            <a:endParaRPr lang="es-E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00034" y="3143248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 cultura___________________</a:t>
            </a:r>
            <a:endParaRPr lang="es-ES" sz="36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357422" y="3714752"/>
            <a:ext cx="650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conjunción + sustantivo</a:t>
            </a:r>
            <a:endParaRPr lang="es-ES" sz="36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357158" y="4071942"/>
            <a:ext cx="8215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Cuba _______________________________</a:t>
            </a:r>
            <a:endParaRPr lang="es-ES" sz="36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28596" y="5214950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sustantivo en aposición  explicativa</a:t>
            </a:r>
            <a:endParaRPr lang="es-ES" sz="36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71472" y="428604"/>
            <a:ext cx="80724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Expresa la idea central del texto mediante  un sintagma nominal . Di cómo está  formado .</a:t>
            </a:r>
            <a:endParaRPr lang="es-ES" sz="36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85720" y="2143116"/>
            <a:ext cx="8501122" cy="45243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 Cuando oigo decir que un hombre tiene  el hábito de la lectura, estoy dispuesto a pensar bien de él. Leer  es mantener siempre vivas y despiertas las nobles facultades del espíritu, dándoles por alimento nuevas emociones , nuevas ideas y nuevos conocimientos.</a:t>
            </a:r>
            <a:endParaRPr lang="es-ES" sz="3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42910" y="428604"/>
            <a:ext cx="82153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Redacta oraciones en las que emplees sintagmas nominales que tengan las estructuras y las funciones que siguen: </a:t>
            </a:r>
            <a:endParaRPr lang="es-E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28596" y="2870200"/>
            <a:ext cx="8429684" cy="3416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Sustantivo  </a:t>
            </a:r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(vocativo)</a:t>
            </a:r>
          </a:p>
          <a:p>
            <a:pPr>
              <a:buFont typeface="Wingdings" pitchFamily="2" charset="2"/>
              <a:buChar char="§"/>
            </a:pP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Pronombre indefinido  </a:t>
            </a:r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(sujeto)</a:t>
            </a:r>
          </a:p>
          <a:p>
            <a:pPr>
              <a:buFont typeface="Wingdings" pitchFamily="2" charset="2"/>
              <a:buChar char="§"/>
            </a:pP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Pronombre demostrativo  + sustantivo  </a:t>
            </a:r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(CD)</a:t>
            </a:r>
          </a:p>
          <a:p>
            <a:pPr>
              <a:buFont typeface="Wingdings" pitchFamily="2" charset="2"/>
              <a:buChar char="§"/>
            </a:pP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Pronombre personal  </a:t>
            </a:r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(CC)</a:t>
            </a:r>
          </a:p>
          <a:p>
            <a:pPr>
              <a:buFont typeface="Wingdings" pitchFamily="2" charset="2"/>
              <a:buChar char="§"/>
            </a:pP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Sustantivos en aposición </a:t>
            </a:r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(sujeto)</a:t>
            </a:r>
            <a:endParaRPr lang="es-ES" sz="36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3 CuadroTexto"/>
          <p:cNvSpPr txBox="1">
            <a:spLocks noChangeArrowheads="1"/>
          </p:cNvSpPr>
          <p:nvPr/>
        </p:nvSpPr>
        <p:spPr bwMode="auto">
          <a:xfrm>
            <a:off x="500063" y="642938"/>
            <a:ext cx="8001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 dirty="0">
                <a:solidFill>
                  <a:srgbClr val="FFFF00"/>
                </a:solidFill>
              </a:rPr>
              <a:t>8. </a:t>
            </a:r>
            <a:r>
              <a:rPr lang="es-E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Redacta una oración atributiva relacionada con el texto. Señala el núcleo del predicado. </a:t>
            </a:r>
          </a:p>
        </p:txBody>
      </p:sp>
      <p:sp>
        <p:nvSpPr>
          <p:cNvPr id="13315" name="4 CuadroTexto"/>
          <p:cNvSpPr txBox="1">
            <a:spLocks noChangeArrowheads="1"/>
          </p:cNvSpPr>
          <p:nvPr/>
        </p:nvSpPr>
        <p:spPr bwMode="auto">
          <a:xfrm>
            <a:off x="571500" y="2714625"/>
            <a:ext cx="7715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 cronopio era un ser fantástico.</a:t>
            </a:r>
          </a:p>
        </p:txBody>
      </p:sp>
      <p:sp>
        <p:nvSpPr>
          <p:cNvPr id="13316" name="5 CuadroTexto"/>
          <p:cNvSpPr txBox="1">
            <a:spLocks noChangeArrowheads="1"/>
          </p:cNvSpPr>
          <p:nvPr/>
        </p:nvSpPr>
        <p:spPr bwMode="auto">
          <a:xfrm>
            <a:off x="642938" y="3929063"/>
            <a:ext cx="7643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 cronopio es bondadoso.</a:t>
            </a:r>
          </a:p>
        </p:txBody>
      </p:sp>
      <p:sp>
        <p:nvSpPr>
          <p:cNvPr id="13317" name="6 CuadroTexto"/>
          <p:cNvSpPr txBox="1">
            <a:spLocks noChangeArrowheads="1"/>
          </p:cNvSpPr>
          <p:nvPr/>
        </p:nvSpPr>
        <p:spPr bwMode="auto">
          <a:xfrm>
            <a:off x="642938" y="5000625"/>
            <a:ext cx="8072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Los cronopios son seres de ficción.</a:t>
            </a:r>
          </a:p>
        </p:txBody>
      </p:sp>
      <p:sp>
        <p:nvSpPr>
          <p:cNvPr id="8" name="7 Elipse"/>
          <p:cNvSpPr/>
          <p:nvPr/>
        </p:nvSpPr>
        <p:spPr>
          <a:xfrm>
            <a:off x="4643438" y="2786063"/>
            <a:ext cx="928687" cy="57150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" name="8 Elipse"/>
          <p:cNvSpPr/>
          <p:nvPr/>
        </p:nvSpPr>
        <p:spPr>
          <a:xfrm>
            <a:off x="3857625" y="3857625"/>
            <a:ext cx="2571750" cy="785813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0" name="9 Elipse"/>
          <p:cNvSpPr/>
          <p:nvPr/>
        </p:nvSpPr>
        <p:spPr>
          <a:xfrm>
            <a:off x="4857750" y="5072063"/>
            <a:ext cx="1357313" cy="57150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785918" y="642918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Sintagma nominal</a:t>
            </a:r>
            <a:endParaRPr lang="es-E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Flecha abajo"/>
          <p:cNvSpPr/>
          <p:nvPr/>
        </p:nvSpPr>
        <p:spPr>
          <a:xfrm>
            <a:off x="3143240" y="1285860"/>
            <a:ext cx="714380" cy="1000132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CuadroTexto"/>
          <p:cNvSpPr txBox="1"/>
          <p:nvPr/>
        </p:nvSpPr>
        <p:spPr>
          <a:xfrm>
            <a:off x="2500298" y="2428868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nombre</a:t>
            </a:r>
            <a:endParaRPr lang="es-E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714876" y="242886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sustantivo</a:t>
            </a:r>
            <a:endParaRPr lang="es-E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714348" y="3571876"/>
            <a:ext cx="7715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centro, parte, figura, alrededor, variedad, forma, atención, llanto, coplas, laguna, conquista, virtud, maldad, gama, empleo, cambio…</a:t>
            </a:r>
            <a:endParaRPr lang="es-E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857356" y="857232"/>
            <a:ext cx="628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SINTAG M A  NOM INAL</a:t>
            </a:r>
            <a:endParaRPr lang="es-ES" sz="36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Flecha abajo"/>
          <p:cNvSpPr/>
          <p:nvPr/>
        </p:nvSpPr>
        <p:spPr>
          <a:xfrm>
            <a:off x="3071802" y="1785926"/>
            <a:ext cx="1500198" cy="2357454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CuadroTexto"/>
          <p:cNvSpPr txBox="1"/>
          <p:nvPr/>
        </p:nvSpPr>
        <p:spPr>
          <a:xfrm>
            <a:off x="642910" y="4429132"/>
            <a:ext cx="79296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s-ES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Su núcleo es un sustantivo, palabra o estructura con valor de sustantivo.</a:t>
            </a:r>
            <a:endParaRPr lang="es-ES" sz="4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785786" y="1530384"/>
            <a:ext cx="79296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Nadie vino.                 indefinido</a:t>
            </a:r>
          </a:p>
          <a:p>
            <a:endParaRPr lang="es-E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¿Quién vino?             interrogativo    </a:t>
            </a:r>
          </a:p>
          <a:p>
            <a:endParaRPr lang="es-E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Esta vino.                   demostrativo       </a:t>
            </a:r>
          </a:p>
          <a:p>
            <a:endParaRPr lang="es-E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Ella vino.                    personal  </a:t>
            </a:r>
            <a:endParaRPr lang="es-E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5 Conector recto de flecha"/>
          <p:cNvCxnSpPr/>
          <p:nvPr/>
        </p:nvCxnSpPr>
        <p:spPr>
          <a:xfrm>
            <a:off x="3857620" y="2000240"/>
            <a:ext cx="1357322" cy="158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>
            <a:off x="3857620" y="3000372"/>
            <a:ext cx="1357322" cy="158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>
            <a:off x="3214678" y="4143380"/>
            <a:ext cx="1928826" cy="158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3000364" y="5245160"/>
            <a:ext cx="1928826" cy="158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714612" y="314525"/>
            <a:ext cx="4643470" cy="6309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El artículo</a:t>
            </a:r>
          </a:p>
          <a:p>
            <a:pPr>
              <a:buFont typeface="Arial" pitchFamily="34" charset="0"/>
              <a:buChar char="•"/>
            </a:pPr>
            <a:endParaRPr lang="es-ES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El sustantivo</a:t>
            </a:r>
          </a:p>
          <a:p>
            <a:pPr>
              <a:buFont typeface="Arial" pitchFamily="34" charset="0"/>
              <a:buChar char="•"/>
            </a:pPr>
            <a:endParaRPr lang="es-ES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El adjetivo</a:t>
            </a:r>
          </a:p>
          <a:p>
            <a:pPr>
              <a:buFont typeface="Arial" pitchFamily="34" charset="0"/>
              <a:buChar char="•"/>
            </a:pPr>
            <a:endParaRPr lang="es-ES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 conjunción</a:t>
            </a:r>
          </a:p>
          <a:p>
            <a:pPr>
              <a:buFont typeface="Arial" pitchFamily="34" charset="0"/>
              <a:buChar char="•"/>
            </a:pPr>
            <a:endParaRPr lang="es-ES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 preposición</a:t>
            </a:r>
          </a:p>
          <a:p>
            <a:pPr>
              <a:buFont typeface="Arial" pitchFamily="34" charset="0"/>
              <a:buChar char="•"/>
            </a:pPr>
            <a:endParaRPr lang="es-ES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El pronombre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00034" y="1071546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chemeClr val="bg1"/>
                </a:solidFill>
              </a:rPr>
              <a:t>Al sustantivo lo pueden modificar:</a:t>
            </a:r>
            <a:endParaRPr lang="es-ES" sz="36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857224" y="2357430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600" dirty="0" smtClean="0">
                <a:solidFill>
                  <a:schemeClr val="bg1"/>
                </a:solidFill>
              </a:rPr>
              <a:t>Adjetivos</a:t>
            </a:r>
          </a:p>
          <a:p>
            <a:pPr>
              <a:buFont typeface="Arial" pitchFamily="34" charset="0"/>
              <a:buChar char="•"/>
            </a:pPr>
            <a:r>
              <a:rPr lang="es-ES" sz="3600" dirty="0" smtClean="0">
                <a:solidFill>
                  <a:schemeClr val="bg1"/>
                </a:solidFill>
              </a:rPr>
              <a:t>Pronombres</a:t>
            </a:r>
          </a:p>
          <a:p>
            <a:pPr>
              <a:buFont typeface="Arial" pitchFamily="34" charset="0"/>
              <a:buChar char="•"/>
            </a:pPr>
            <a:r>
              <a:rPr lang="es-ES" sz="3600" dirty="0" smtClean="0">
                <a:solidFill>
                  <a:schemeClr val="bg1"/>
                </a:solidFill>
              </a:rPr>
              <a:t>Sustantivo</a:t>
            </a:r>
          </a:p>
          <a:p>
            <a:pPr>
              <a:buFont typeface="Arial" pitchFamily="34" charset="0"/>
              <a:buChar char="•"/>
            </a:pPr>
            <a:r>
              <a:rPr lang="es-ES" sz="3600" dirty="0" smtClean="0">
                <a:solidFill>
                  <a:schemeClr val="bg1"/>
                </a:solidFill>
              </a:rPr>
              <a:t>Conjunciones</a:t>
            </a:r>
          </a:p>
          <a:p>
            <a:pPr>
              <a:buFont typeface="Arial" pitchFamily="34" charset="0"/>
              <a:buChar char="•"/>
            </a:pPr>
            <a:r>
              <a:rPr lang="es-ES" sz="3600" dirty="0" smtClean="0">
                <a:solidFill>
                  <a:schemeClr val="bg1"/>
                </a:solidFill>
              </a:rPr>
              <a:t>Preposiciones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6" name="5 Abrir llave"/>
          <p:cNvSpPr/>
          <p:nvPr/>
        </p:nvSpPr>
        <p:spPr>
          <a:xfrm>
            <a:off x="4071934" y="4071942"/>
            <a:ext cx="642942" cy="1071570"/>
          </a:xfrm>
          <a:prstGeom prst="leftBrace">
            <a:avLst/>
          </a:prstGeom>
          <a:ln w="57150">
            <a:solidFill>
              <a:srgbClr val="CC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CuadroTexto"/>
          <p:cNvSpPr txBox="1"/>
          <p:nvPr/>
        </p:nvSpPr>
        <p:spPr>
          <a:xfrm>
            <a:off x="4786314" y="4000504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smtClean="0">
                <a:solidFill>
                  <a:srgbClr val="FFFF00"/>
                </a:solidFill>
              </a:rPr>
              <a:t>Elementos de relación</a:t>
            </a:r>
            <a:endParaRPr lang="es-ES" sz="3600" dirty="0">
              <a:solidFill>
                <a:srgbClr val="FFFF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3357554" y="2415597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FFFF00"/>
                </a:solidFill>
              </a:rPr>
              <a:t>La noche negra y sombría</a:t>
            </a:r>
            <a:endParaRPr lang="es-ES" sz="3200" b="1" dirty="0">
              <a:solidFill>
                <a:srgbClr val="FFFF00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4000496" y="2928934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FFFF00"/>
                </a:solidFill>
              </a:rPr>
              <a:t>Aquella noche</a:t>
            </a:r>
            <a:endParaRPr lang="es-ES" sz="3200" b="1" dirty="0">
              <a:solidFill>
                <a:srgbClr val="FFFF00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4357686" y="3500438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FFFF00"/>
                </a:solidFill>
              </a:rPr>
              <a:t>El viejo </a:t>
            </a:r>
            <a:r>
              <a:rPr lang="es-ES" sz="3200" b="1" dirty="0" err="1" smtClean="0">
                <a:solidFill>
                  <a:srgbClr val="FFFF00"/>
                </a:solidFill>
              </a:rPr>
              <a:t>Door</a:t>
            </a:r>
            <a:endParaRPr lang="es-ES" sz="3200" b="1" dirty="0">
              <a:solidFill>
                <a:srgbClr val="FFFF00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1500166" y="5500702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FFFF00"/>
                </a:solidFill>
              </a:rPr>
              <a:t>La noche y el cielo de Cuba</a:t>
            </a:r>
            <a:endParaRPr lang="es-ES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74675" y="382588"/>
            <a:ext cx="81010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Estructuras más frecuentes del sintagma nominal: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50863" y="2032000"/>
            <a:ext cx="7699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sustantivo </a:t>
            </a:r>
            <a:r>
              <a:rPr lang="en-US" sz="3600" b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+ adjetivo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03238" y="2944813"/>
            <a:ext cx="7889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sust</a:t>
            </a:r>
            <a:r>
              <a:rPr lang="es-ES" sz="3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en-US" sz="3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+ </a:t>
            </a:r>
            <a:r>
              <a:rPr lang="en-US" sz="3600" b="1" dirty="0" err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conjunción</a:t>
            </a:r>
            <a:r>
              <a:rPr lang="en-US" sz="3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+ </a:t>
            </a:r>
            <a:r>
              <a:rPr lang="en-US" sz="3600" b="1" dirty="0" err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sust</a:t>
            </a:r>
            <a:r>
              <a:rPr lang="en-US" sz="3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r>
              <a:rPr lang="es-ES" sz="3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473075" y="3933825"/>
            <a:ext cx="81661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sust. </a:t>
            </a:r>
            <a:r>
              <a:rPr lang="en-US" sz="3600" b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+ preposición + sust.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71472" y="4986338"/>
            <a:ext cx="8143932" cy="125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sust</a:t>
            </a:r>
            <a:r>
              <a:rPr lang="es-ES" sz="3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. en aposición (</a:t>
            </a:r>
            <a:r>
              <a:rPr lang="es-ES" sz="36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especificativa</a:t>
            </a:r>
            <a:endParaRPr lang="es-ES" sz="3600" b="1" dirty="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s-ES" sz="36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y </a:t>
            </a:r>
            <a:r>
              <a:rPr lang="es-ES" sz="3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explicativa)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3" grpId="0"/>
      <p:bldP spid="143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46100" y="1193800"/>
            <a:ext cx="82804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rgbClr val="FFFF00"/>
                </a:solidFill>
              </a:rPr>
              <a:t>Los escritores y artistas…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rgbClr val="FFFF00"/>
                </a:solidFill>
              </a:rPr>
              <a:t>Los </a:t>
            </a:r>
            <a:r>
              <a:rPr lang="es-E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escritores</a:t>
            </a:r>
            <a:r>
              <a:rPr lang="es-ES" sz="3600" b="1" dirty="0">
                <a:solidFill>
                  <a:srgbClr val="FFFF00"/>
                </a:solidFill>
              </a:rPr>
              <a:t> de Cuba…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rgbClr val="FFFF00"/>
                </a:solidFill>
              </a:rPr>
              <a:t>Nicolás Guillén, el poeta…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rgbClr val="FFFF00"/>
                </a:solidFill>
              </a:rPr>
              <a:t>La calle Galiano…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rgbClr val="FFFF00"/>
                </a:solidFill>
              </a:rPr>
              <a:t>Los escritores consagrados…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042988" y="1196975"/>
            <a:ext cx="7127875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rgbClr val="FFFF00"/>
                </a:solidFill>
              </a:rPr>
              <a:t>Aquella película preferida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rgbClr val="FFFF00"/>
                </a:solidFill>
              </a:rPr>
              <a:t>Su película preferida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Varias</a:t>
            </a:r>
            <a:r>
              <a:rPr lang="es-ES" sz="3600" b="1" dirty="0">
                <a:solidFill>
                  <a:srgbClr val="FFFF00"/>
                </a:solidFill>
              </a:rPr>
              <a:t> películas preferidas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s-ES" sz="3600" b="1" dirty="0">
                <a:solidFill>
                  <a:srgbClr val="FFFF00"/>
                </a:solidFill>
              </a:rPr>
              <a:t>Tres películas preferidas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theme/theme1.xml><?xml version="1.0" encoding="utf-8"?>
<a:theme xmlns:a="http://schemas.openxmlformats.org/drawingml/2006/main" name="1_Diseño predeterminado">
  <a:themeElements>
    <a:clrScheme name="1_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360</TotalTime>
  <Words>611</Words>
  <Application>Microsoft Office PowerPoint</Application>
  <PresentationFormat>Presentación en pantalla (4:3)</PresentationFormat>
  <Paragraphs>95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1_Diseño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</vt:vector>
  </TitlesOfParts>
  <Company>casa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maricela</dc:creator>
  <cp:lastModifiedBy>Olga</cp:lastModifiedBy>
  <cp:revision>67</cp:revision>
  <dcterms:created xsi:type="dcterms:W3CDTF">2011-01-18T18:13:32Z</dcterms:created>
  <dcterms:modified xsi:type="dcterms:W3CDTF">2015-01-09T01:11:25Z</dcterms:modified>
</cp:coreProperties>
</file>