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90" r:id="rId2"/>
    <p:sldId id="267" r:id="rId3"/>
    <p:sldId id="305" r:id="rId4"/>
    <p:sldId id="307" r:id="rId5"/>
    <p:sldId id="270" r:id="rId6"/>
    <p:sldId id="304" r:id="rId7"/>
    <p:sldId id="256" r:id="rId8"/>
    <p:sldId id="257" r:id="rId9"/>
    <p:sldId id="287" r:id="rId10"/>
    <p:sldId id="272" r:id="rId11"/>
    <p:sldId id="275" r:id="rId12"/>
    <p:sldId id="259" r:id="rId13"/>
    <p:sldId id="261" r:id="rId14"/>
    <p:sldId id="310" r:id="rId15"/>
    <p:sldId id="263" r:id="rId16"/>
    <p:sldId id="308" r:id="rId17"/>
    <p:sldId id="311" r:id="rId18"/>
    <p:sldId id="262" r:id="rId19"/>
    <p:sldId id="300" r:id="rId20"/>
    <p:sldId id="265" r:id="rId21"/>
    <p:sldId id="288" r:id="rId22"/>
    <p:sldId id="266" r:id="rId23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CC3300"/>
    <a:srgbClr val="3333CC"/>
    <a:srgbClr val="0000FF"/>
    <a:srgbClr val="000000"/>
    <a:srgbClr val="003366"/>
    <a:srgbClr val="00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15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s-ES_tradnl" altLang="es-CU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s-ES_tradnl" altLang="es-CU"/>
          </a:p>
        </p:txBody>
      </p:sp>
      <p:sp>
        <p:nvSpPr>
          <p:cNvPr id="3789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CU"/>
              <a:t>Haga clic para modificar el estilo de texto del patrón</a:t>
            </a:r>
          </a:p>
          <a:p>
            <a:pPr lvl="1"/>
            <a:r>
              <a:rPr lang="es-ES_tradnl" altLang="es-CU"/>
              <a:t>Segundo nivel</a:t>
            </a:r>
          </a:p>
          <a:p>
            <a:pPr lvl="2"/>
            <a:r>
              <a:rPr lang="es-ES_tradnl" altLang="es-CU"/>
              <a:t>Tercer nivel</a:t>
            </a:r>
          </a:p>
          <a:p>
            <a:pPr lvl="3"/>
            <a:r>
              <a:rPr lang="es-ES_tradnl" altLang="es-CU"/>
              <a:t>Cuarto nivel</a:t>
            </a:r>
          </a:p>
          <a:p>
            <a:pPr lvl="4"/>
            <a:r>
              <a:rPr lang="es-ES_tradnl" altLang="es-CU"/>
              <a:t>Quinto nivel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s-ES_tradnl" altLang="es-CU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87C27AD9-C03C-49DD-A549-B9251E6F1D6D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9AAF9F-D605-4B48-BAA4-06C433186D93}" type="slidenum">
              <a:rPr lang="es-ES_tradnl" altLang="es-CU"/>
              <a:pPr/>
              <a:t>1</a:t>
            </a:fld>
            <a:endParaRPr lang="es-ES_tradnl" altLang="es-CU"/>
          </a:p>
        </p:txBody>
      </p:sp>
      <p:sp>
        <p:nvSpPr>
          <p:cNvPr id="38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s-ES" altLang="es-C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U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70492-5692-4B82-AC20-CBBDC8FA6110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1049162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C13DAA-1160-4E74-9411-E954946E5EC7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1413969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15A6C-22D2-43B8-B62E-1C0D3B66BB0F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2894831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39348-7908-483F-AD55-C37E33FCF06F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3361109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8EBFF7-1E32-4A9E-ABC1-7D5D140638A1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2094533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C79A26-ACDC-4EA9-AC74-0171864D9F30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183717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926A94-A260-4020-940D-DBBB35AA711E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3154091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098DEF-33C9-43C4-A4CD-6A471498AF77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2782616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5E5826-D29A-4C08-AB66-7E947A70A024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2702079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0EF7A3-9148-4C49-B9EE-0717E35366BE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2917580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U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8E6F3-5093-4E1E-8B3A-CD5616B40CEA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1752488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00FFFF"/>
            </a:gs>
            <a:gs pos="100000">
              <a:schemeClr val="hlink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CU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CU"/>
              <a:t>Haga clic para modificar el estilo de texto del patrón</a:t>
            </a:r>
          </a:p>
          <a:p>
            <a:pPr lvl="1"/>
            <a:r>
              <a:rPr lang="es-ES_tradnl" altLang="es-CU"/>
              <a:t>Segundo nivel</a:t>
            </a:r>
          </a:p>
          <a:p>
            <a:pPr lvl="2"/>
            <a:r>
              <a:rPr lang="es-ES_tradnl" altLang="es-CU"/>
              <a:t>Tercer nivel</a:t>
            </a:r>
          </a:p>
          <a:p>
            <a:pPr lvl="3"/>
            <a:r>
              <a:rPr lang="es-ES_tradnl" altLang="es-CU"/>
              <a:t>Cuarto nivel</a:t>
            </a:r>
          </a:p>
          <a:p>
            <a:pPr lvl="4"/>
            <a:r>
              <a:rPr lang="es-ES_tradnl" altLang="es-CU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s-ES_tradnl" altLang="es-C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s-ES_tradnl" altLang="es-C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88428ABC-DF0B-4B5D-8753-4C1F464704C3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escalinatapadrepic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Asesinato26Jul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" r="2516" b="2216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Moncada2"/>
          <p:cNvPicPr>
            <a:picLocks noChangeAspect="1" noChangeArrowheads="1"/>
          </p:cNvPicPr>
          <p:nvPr/>
        </p:nvPicPr>
        <p:blipFill>
          <a:blip r:embed="rId2">
            <a:lum bright="12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84213" y="333375"/>
            <a:ext cx="7559675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/>
              <a:t>El padre González, el curita de las gafas y los ojos vivos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/>
              <a:t>Rolando Cintra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/>
              <a:t>El moreno </a:t>
            </a:r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900113" y="3213100"/>
            <a:ext cx="6551612" cy="3311525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547813" y="3789363"/>
            <a:ext cx="5761037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La unidad de acción en esa lucha y los métodos a seguir para llevarla a cabo.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23850" y="333375"/>
            <a:ext cx="8208963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/>
              <a:t>¿Cómo proceden los sicarios de la tiranía al entrar en la iglesia donde se encuentran los conspiradores?</a:t>
            </a: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755650" y="2276475"/>
            <a:ext cx="1295400" cy="2447925"/>
          </a:xfrm>
          <a:prstGeom prst="curvedRightArrow">
            <a:avLst>
              <a:gd name="adj1" fmla="val 37794"/>
              <a:gd name="adj2" fmla="val 75588"/>
              <a:gd name="adj3" fmla="val 33333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411413" y="3284538"/>
            <a:ext cx="6192837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No respetan la iglesia en su persecución. Agredieron al joven cura y actuaron de forma grosera e irreverente.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Moncada 1"/>
          <p:cNvPicPr>
            <a:picLocks noChangeAspect="1" noChangeArrowheads="1"/>
          </p:cNvPicPr>
          <p:nvPr/>
        </p:nvPicPr>
        <p:blipFill>
          <a:blip r:embed="rId2">
            <a:lum brigh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468313" y="549275"/>
            <a:ext cx="8280400" cy="28479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>
                <a:solidFill>
                  <a:srgbClr val="000000"/>
                </a:solidFill>
              </a:rPr>
              <a:t>La novela es un reflejo de la acción clandestina en las ciudades, de la atmósfera de terror y heroísmo, de la lucha por la libertad nacida en San-tiago.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Picture 7" descr="sierra maest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50825" y="549275"/>
            <a:ext cx="8642350" cy="393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   La libertad los volvía locos y suici-das. El ansia de libertad hacía que to-do lo demás les pareciera sin impor-tancia. Libertad, libertad y nada más que libertad. Para anhelarla, sus men-tes de fiebre, enloquecidas; para con-quistarla, su sangre, a mares.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3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4" name="Picture 8" descr="021-TU~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611188" y="549275"/>
            <a:ext cx="7993062" cy="22891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>
                <a:solidFill>
                  <a:srgbClr val="3333CC"/>
                </a:solidFill>
              </a:rPr>
              <a:t>_(...) Rolando y yo nos iremos a la Sierra (...) el amor necesita libertad. La Sierra es el único lugar libre de Cuba.</a:t>
            </a:r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611188" y="3500438"/>
            <a:ext cx="7848600" cy="17399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>
                <a:solidFill>
                  <a:schemeClr val="tx2"/>
                </a:solidFill>
              </a:rPr>
              <a:t>_En la Sierra, peleando, se puede ser feliz, porque luchando por la libertad se es feliz.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decel="100000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0" grpId="0"/>
      <p:bldP spid="655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7" name="AutoShape 5"/>
          <p:cNvSpPr>
            <a:spLocks noChangeArrowheads="1"/>
          </p:cNvSpPr>
          <p:nvPr/>
        </p:nvSpPr>
        <p:spPr bwMode="auto">
          <a:xfrm>
            <a:off x="0" y="260350"/>
            <a:ext cx="8675688" cy="6264275"/>
          </a:xfrm>
          <a:prstGeom prst="irregularSeal2">
            <a:avLst/>
          </a:prstGeom>
          <a:solidFill>
            <a:schemeClr val="folHlink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1908175" y="2508250"/>
            <a:ext cx="511175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anose="05000000000000000000" pitchFamily="2" charset="2"/>
              <a:buChar char="v"/>
            </a:pPr>
            <a:r>
              <a:rPr lang="es-ES_tradnl" altLang="es-CU"/>
              <a:t>Expresa, con tus palabras, qué signi-ficaba la libertad para esos jóvenes.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Moncada2"/>
          <p:cNvPicPr>
            <a:picLocks noChangeAspect="1" noChangeArrowheads="1"/>
          </p:cNvPicPr>
          <p:nvPr/>
        </p:nvPicPr>
        <p:blipFill>
          <a:blip r:embed="rId2">
            <a:lum bright="-4000" contras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26988"/>
            <a:ext cx="92392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79388" y="1916113"/>
            <a:ext cx="8569325" cy="28384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>
                <a:solidFill>
                  <a:srgbClr val="3333CC"/>
                </a:solidFill>
              </a:rPr>
              <a:t>(...)Un infierno, compay. Un infierno. Ahí estoy terminando un trajecito que me cayó de milagro. Aquí no se hace negocio, no se vive. Todo se vuelve líos, persecución, torturas, muertos.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8" name="Picture 8" descr="MVC-079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395288" y="931863"/>
            <a:ext cx="8424862" cy="3937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>
                <a:solidFill>
                  <a:srgbClr val="3333CC"/>
                </a:solidFill>
              </a:rPr>
              <a:t>(...) Los batistianos son unos asesi-nos, y como ladrones, ni hablar... Y ellos... Así no se hace revolución, pe-ro la están haciendo. Batista no pue-de con ellos. Tienen la Sierra y miles de muchachos que se dejan asesinar, que se suicidan...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Sierra Maest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2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3" name="Picture 9" descr="Moncada2"/>
          <p:cNvPicPr>
            <a:picLocks noChangeAspect="1" noChangeArrowheads="1"/>
          </p:cNvPicPr>
          <p:nvPr/>
        </p:nvPicPr>
        <p:blipFill>
          <a:blip r:embed="rId2">
            <a:lum bright="-4000" contras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92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23850" y="333375"/>
            <a:ext cx="8424863" cy="3937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>
                <a:solidFill>
                  <a:schemeClr val="tx2"/>
                </a:solidFill>
              </a:rPr>
              <a:t>Vinieron como una jauría de perros rabiosos, en tres uniformes amarillos y uno azul, con la baba de sus insul-tos y los ladridos de la amenaza de sus armas. Empujaron a las mujeres  hasta un rincón de la sala. La anciana no pudo ocultar su miedo. 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23850" y="4652963"/>
            <a:ext cx="8280400" cy="17399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>
                <a:solidFill>
                  <a:srgbClr val="3333CC"/>
                </a:solidFill>
              </a:rPr>
              <a:t> Todo lo manosearon, todo lo regis-traron, todo lo pisotearon. Nada es-capó a su furia combatiente.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127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JOSEMARIASALASCAN_ZA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88" y="0"/>
            <a:ext cx="91709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900113" y="2300288"/>
            <a:ext cx="67691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altLang="es-CU" sz="60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José María Salas Cañizares</a:t>
            </a:r>
          </a:p>
        </p:txBody>
      </p:sp>
    </p:spTree>
  </p:cSld>
  <p:clrMapOvr>
    <a:masterClrMapping/>
  </p:clrMapOvr>
  <p:transition spd="slow">
    <p:cover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4859338" y="476250"/>
            <a:ext cx="36734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Actividad independiente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572000" y="2346325"/>
            <a:ext cx="424815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Realiza el ejercicio 5, inciso </a:t>
            </a:r>
            <a:r>
              <a:rPr lang="es-ES_tradnl" altLang="es-CU">
                <a:solidFill>
                  <a:srgbClr val="CC3300"/>
                </a:solidFill>
              </a:rPr>
              <a:t>D</a:t>
            </a:r>
            <a:r>
              <a:rPr lang="es-ES_tradnl" altLang="es-CU"/>
              <a:t>, de la página 262 de tu libro de texto.</a:t>
            </a:r>
          </a:p>
        </p:txBody>
      </p:sp>
      <p:pic>
        <p:nvPicPr>
          <p:cNvPr id="12295" name="Picture 7" descr="021-TU~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005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  <p:bldP spid="1229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4" name="Picture 4" descr="LuchaClandestina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6" name="Group 4"/>
          <p:cNvGrpSpPr>
            <a:grpSpLocks/>
          </p:cNvGrpSpPr>
          <p:nvPr/>
        </p:nvGrpSpPr>
        <p:grpSpPr bwMode="auto">
          <a:xfrm>
            <a:off x="-3060700" y="476250"/>
            <a:ext cx="16849725" cy="7516813"/>
            <a:chOff x="-1973" y="-924"/>
            <a:chExt cx="10614" cy="6078"/>
          </a:xfrm>
        </p:grpSpPr>
        <p:grpSp>
          <p:nvGrpSpPr>
            <p:cNvPr id="64517" name="Group 5"/>
            <p:cNvGrpSpPr>
              <a:grpSpLocks/>
            </p:cNvGrpSpPr>
            <p:nvPr/>
          </p:nvGrpSpPr>
          <p:grpSpPr bwMode="auto">
            <a:xfrm>
              <a:off x="-1973" y="-924"/>
              <a:ext cx="10614" cy="6078"/>
              <a:chOff x="-1973" y="-924"/>
              <a:chExt cx="10614" cy="6078"/>
            </a:xfrm>
          </p:grpSpPr>
          <p:sp>
            <p:nvSpPr>
              <p:cNvPr id="64518" name="Rectangle 6"/>
              <p:cNvSpPr>
                <a:spLocks noChangeArrowheads="1"/>
              </p:cNvSpPr>
              <p:nvPr/>
            </p:nvSpPr>
            <p:spPr bwMode="auto">
              <a:xfrm rot="1967040">
                <a:off x="839" y="-17"/>
                <a:ext cx="6940" cy="1225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U"/>
              </a:p>
            </p:txBody>
          </p:sp>
          <p:sp>
            <p:nvSpPr>
              <p:cNvPr id="64519" name="Rectangle 7"/>
              <p:cNvSpPr>
                <a:spLocks noChangeArrowheads="1"/>
              </p:cNvSpPr>
              <p:nvPr/>
            </p:nvSpPr>
            <p:spPr bwMode="auto">
              <a:xfrm rot="1985660">
                <a:off x="1701" y="-924"/>
                <a:ext cx="6940" cy="1225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U"/>
              </a:p>
            </p:txBody>
          </p:sp>
          <p:sp>
            <p:nvSpPr>
              <p:cNvPr id="64520" name="Rectangle 8"/>
              <p:cNvSpPr>
                <a:spLocks noChangeArrowheads="1"/>
              </p:cNvSpPr>
              <p:nvPr/>
            </p:nvSpPr>
            <p:spPr bwMode="auto">
              <a:xfrm rot="1958778">
                <a:off x="0" y="845"/>
                <a:ext cx="6940" cy="1225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U"/>
              </a:p>
            </p:txBody>
          </p:sp>
          <p:sp>
            <p:nvSpPr>
              <p:cNvPr id="64521" name="Rectangle 9"/>
              <p:cNvSpPr>
                <a:spLocks noChangeArrowheads="1"/>
              </p:cNvSpPr>
              <p:nvPr/>
            </p:nvSpPr>
            <p:spPr bwMode="auto">
              <a:xfrm rot="1958778">
                <a:off x="-839" y="1752"/>
                <a:ext cx="6940" cy="1225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U"/>
              </a:p>
            </p:txBody>
          </p:sp>
          <p:sp>
            <p:nvSpPr>
              <p:cNvPr id="64522" name="Rectangle 10"/>
              <p:cNvSpPr>
                <a:spLocks noChangeArrowheads="1"/>
              </p:cNvSpPr>
              <p:nvPr/>
            </p:nvSpPr>
            <p:spPr bwMode="auto">
              <a:xfrm rot="1958778">
                <a:off x="-1701" y="2659"/>
                <a:ext cx="6940" cy="1225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U"/>
              </a:p>
            </p:txBody>
          </p:sp>
          <p:sp>
            <p:nvSpPr>
              <p:cNvPr id="64523" name="Rectangle 11"/>
              <p:cNvSpPr>
                <a:spLocks noChangeArrowheads="1"/>
              </p:cNvSpPr>
              <p:nvPr/>
            </p:nvSpPr>
            <p:spPr bwMode="auto">
              <a:xfrm rot="1958778">
                <a:off x="-1973" y="3929"/>
                <a:ext cx="6940" cy="1225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U"/>
              </a:p>
            </p:txBody>
          </p:sp>
        </p:grpSp>
        <p:pic>
          <p:nvPicPr>
            <p:cNvPr id="64524" name="Picture 12" descr="fidel y raul en santiago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1" y="-289"/>
              <a:ext cx="2985" cy="32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4525" name="Picture 13" descr="Fidel 195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95" y="1978"/>
              <a:ext cx="2900" cy="23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Montañ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1" name="Picture 7" descr="fsantia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755775"/>
            <a:ext cx="7129462" cy="2536825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1331913" y="333375"/>
            <a:ext cx="76327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 sz="4000"/>
              <a:t>Santiago de Cuba, cuna de la Revolución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 descr="morro santiago grande"/>
          <p:cNvPicPr>
            <a:picLocks noChangeAspect="1" noChangeArrowheads="1"/>
          </p:cNvPicPr>
          <p:nvPr/>
        </p:nvPicPr>
        <p:blipFill>
          <a:blip r:embed="rId2">
            <a:lum bright="-8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39750" y="404813"/>
            <a:ext cx="8208963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anose="05000000000000000000" pitchFamily="2" charset="2"/>
              <a:buChar char="v"/>
            </a:pPr>
            <a:r>
              <a:rPr lang="es-ES_tradnl" altLang="es-CU"/>
              <a:t>La novela se inicia con Nemesio, el viejo pordiosero y las lecturas de las defunciones.</a:t>
            </a: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3635375" y="2420938"/>
            <a:ext cx="936625" cy="1152525"/>
          </a:xfrm>
          <a:prstGeom prst="downArrow">
            <a:avLst>
              <a:gd name="adj1" fmla="val 50000"/>
              <a:gd name="adj2" fmla="val 30763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23850" y="3789363"/>
            <a:ext cx="856932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/>
              <a:t>Ubica al lector en una época convul-sa, de luchas clandestinas, donde im-pera la injusticia y el crimen.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20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684213" y="549275"/>
            <a:ext cx="7848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/>
              <a:t>Época: los últimos dos años de la dictadura de Batista.</a:t>
            </a:r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1116013" y="1916113"/>
            <a:ext cx="1511300" cy="2449512"/>
          </a:xfrm>
          <a:prstGeom prst="curvedRightArrow">
            <a:avLst>
              <a:gd name="adj1" fmla="val 32416"/>
              <a:gd name="adj2" fmla="val 64832"/>
              <a:gd name="adj3" fmla="val 33333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555875" y="3227388"/>
            <a:ext cx="6192838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ambiente de terror en la ciudad como reflejo del ré-gimen tiránico que gobier-na.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batis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755650" y="1485900"/>
            <a:ext cx="7993063" cy="5327650"/>
          </a:xfrm>
          <a:prstGeom prst="irregularSeal1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2124075" y="3068638"/>
            <a:ext cx="5040313" cy="17399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>
                <a:solidFill>
                  <a:srgbClr val="FFFF00"/>
                </a:solidFill>
              </a:rPr>
              <a:t>caras serias, sombras de ansiedad, tensas, expectantes 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1979613" y="0"/>
            <a:ext cx="469265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altLang="es-CU" sz="6000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Santiago de Cuba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/>
      <p:bldP spid="33798" grpId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altLang="es-C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altLang="es-C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486</Words>
  <Application>Microsoft Office PowerPoint</Application>
  <PresentationFormat>Presentación en pantalla (4:3)</PresentationFormat>
  <Paragraphs>26</Paragraphs>
  <Slides>22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6" baseType="lpstr">
      <vt:lpstr>Arial</vt:lpstr>
      <vt:lpstr>Wingdings</vt:lpstr>
      <vt:lpstr>Bookman Old Style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Code00</dc:creator>
  <cp:lastModifiedBy>Olga</cp:lastModifiedBy>
  <cp:revision>51</cp:revision>
  <dcterms:created xsi:type="dcterms:W3CDTF">2008-12-12T14:23:54Z</dcterms:created>
  <dcterms:modified xsi:type="dcterms:W3CDTF">2018-10-17T16:46:10Z</dcterms:modified>
</cp:coreProperties>
</file>