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</p:sldMasterIdLst>
  <p:notesMasterIdLst>
    <p:notesMasterId r:id="rId41"/>
  </p:notesMasterIdLst>
  <p:sldIdLst>
    <p:sldId id="286" r:id="rId4"/>
    <p:sldId id="282" r:id="rId5"/>
    <p:sldId id="287" r:id="rId6"/>
    <p:sldId id="257" r:id="rId7"/>
    <p:sldId id="288" r:id="rId8"/>
    <p:sldId id="256" r:id="rId9"/>
    <p:sldId id="258" r:id="rId10"/>
    <p:sldId id="261" r:id="rId11"/>
    <p:sldId id="260" r:id="rId12"/>
    <p:sldId id="289" r:id="rId13"/>
    <p:sldId id="259" r:id="rId14"/>
    <p:sldId id="262" r:id="rId15"/>
    <p:sldId id="263" r:id="rId16"/>
    <p:sldId id="290" r:id="rId17"/>
    <p:sldId id="265" r:id="rId18"/>
    <p:sldId id="264" r:id="rId19"/>
    <p:sldId id="291" r:id="rId20"/>
    <p:sldId id="266" r:id="rId21"/>
    <p:sldId id="267" r:id="rId22"/>
    <p:sldId id="268" r:id="rId23"/>
    <p:sldId id="269" r:id="rId24"/>
    <p:sldId id="270" r:id="rId25"/>
    <p:sldId id="271" r:id="rId26"/>
    <p:sldId id="292" r:id="rId27"/>
    <p:sldId id="272" r:id="rId28"/>
    <p:sldId id="283" r:id="rId29"/>
    <p:sldId id="274" r:id="rId30"/>
    <p:sldId id="275" r:id="rId31"/>
    <p:sldId id="278" r:id="rId32"/>
    <p:sldId id="281" r:id="rId33"/>
    <p:sldId id="277" r:id="rId34"/>
    <p:sldId id="280" r:id="rId35"/>
    <p:sldId id="293" r:id="rId36"/>
    <p:sldId id="276" r:id="rId37"/>
    <p:sldId id="279" r:id="rId38"/>
    <p:sldId id="284" r:id="rId39"/>
    <p:sldId id="285" r:id="rId40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66FF"/>
    <a:srgbClr val="FF99CC"/>
    <a:srgbClr val="FFFF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15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0" Type="http://schemas.openxmlformats.org/officeDocument/2006/relationships/slide" Target="slides/slide17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s-ES_tradnl" altLang="es-C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s-ES_tradnl" altLang="es-CU"/>
          </a:p>
        </p:txBody>
      </p:sp>
      <p:sp>
        <p:nvSpPr>
          <p:cNvPr id="92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CU"/>
              <a:t>Haga clic para modificar el estilo de texto del patrón</a:t>
            </a:r>
          </a:p>
          <a:p>
            <a:pPr lvl="1"/>
            <a:r>
              <a:rPr lang="es-ES_tradnl" altLang="es-CU"/>
              <a:t>Segundo nivel</a:t>
            </a:r>
          </a:p>
          <a:p>
            <a:pPr lvl="2"/>
            <a:r>
              <a:rPr lang="es-ES_tradnl" altLang="es-CU"/>
              <a:t>Tercer nivel</a:t>
            </a:r>
          </a:p>
          <a:p>
            <a:pPr lvl="3"/>
            <a:r>
              <a:rPr lang="es-ES_tradnl" altLang="es-CU"/>
              <a:t>Cuarto nivel</a:t>
            </a:r>
          </a:p>
          <a:p>
            <a:pPr lvl="4"/>
            <a:r>
              <a:rPr lang="es-ES_tradnl" altLang="es-CU"/>
              <a:t>Quinto nivel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s-ES_tradnl" altLang="es-C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6ADB43E3-AFEB-4AEC-92B3-1746E7D709D1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82DAA9-C5B6-49E7-A4D0-BBEE51736FE8}" type="slidenum">
              <a:rPr lang="es-ES_tradnl" altLang="es-CU"/>
              <a:pPr/>
              <a:t>9</a:t>
            </a:fld>
            <a:endParaRPr lang="es-ES_tradnl" altLang="es-CU"/>
          </a:p>
        </p:txBody>
      </p:sp>
      <p:sp>
        <p:nvSpPr>
          <p:cNvPr id="12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" altLang="es-C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6B4F84-E8A3-45F7-B2E9-E13562B4A462}" type="slidenum">
              <a:rPr lang="es-ES_tradnl" altLang="es-CU"/>
              <a:pPr/>
              <a:t>26</a:t>
            </a:fld>
            <a:endParaRPr lang="es-ES_tradnl" altLang="es-CU"/>
          </a:p>
        </p:txBody>
      </p:sp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ES" altLang="es-C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52025-C941-4AE6-B825-D8ECF957CA6C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160762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D77E6-4ED8-4F50-A23B-8C395E410387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3198652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07DA1-9009-458F-975F-282EC5E5BE1F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3177604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1DC86-4682-4297-BD3A-57AF9870127A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481838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A2571-ED2A-47CF-9A7D-AE58C98F6AC4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3883944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7104B8-5387-46DD-814F-2CC464F93CF0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700464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5E6C7F-6FCF-4EE1-98CE-56BCBEDAB9B4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466015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0BE4B-298E-405C-ACB4-52FB61680315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245131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DB8C4-7B51-49AF-A186-02AC6FE6C67D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5488805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718BC-876D-48A7-AAE4-C1AE0C661DB1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760104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8B3C79-5601-4563-8EFD-C2A2406F58EE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277800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10561-52BF-479B-9FE9-9894E933490D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461101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U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E64876-68F3-41EC-AAE9-691AD285FD55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3689087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9112EB-C86E-40E4-95C8-71B7AB95188C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7693453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E28C6C-98FE-411D-B72C-C15DE63F3BEC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5404641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6AC08-4CAD-48B0-88A8-ABF9494EC475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32234616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E2FEB4-B0C7-4015-9A4C-D53A11E24AAF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30725596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8060C-543B-45F8-BA66-C63D711295A4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0939862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19EAE-8A8F-4D10-A3DA-D7B288D4DC3A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388614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7F1D4-339E-4F20-94C4-CA11AA8D5220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290418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C0C774-5591-48F0-839E-656BD1FE9C73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29679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30B3E-89D9-479C-B339-124F81C00BA9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831561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506EF-96E2-49FF-9F04-68D8D344FFF0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39477543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8BD6C-1937-4BDE-AD74-AE590F05373A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4939427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U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160C2-9873-41DF-A993-A1742F8238CE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32152592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33E42-82CD-4391-8B32-D991E2C74334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0056976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F18C1-8DE5-4ECC-ACDE-754D357F7C5A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03832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CFBF0-37E3-4CD3-92E3-82239BB3C485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376132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72DD1-DE2B-45A9-9706-81A36943CCBF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88055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B7DC1-D2E6-46A3-A906-953F4DCAAB16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431955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C8E0F9-4D43-41E8-B7C5-5738E72C46DA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3525039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U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BEF51C-72A9-47F8-A42F-1AB5A72988EB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187760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U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U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CU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53DFE-0AED-4CDE-96B2-F0F7B708C3E9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  <p:extLst>
      <p:ext uri="{BB962C8B-B14F-4D97-AF65-F5344CB8AC3E}">
        <p14:creationId xmlns:p14="http://schemas.microsoft.com/office/powerpoint/2010/main" val="235217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CCFF"/>
            </a:gs>
            <a:gs pos="100000">
              <a:srgbClr val="FF99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CU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CU"/>
              <a:t>Haga clic para modificar el estilo de texto del patrón</a:t>
            </a:r>
          </a:p>
          <a:p>
            <a:pPr lvl="1"/>
            <a:r>
              <a:rPr lang="es-ES_tradnl" altLang="es-CU"/>
              <a:t>Segundo nivel</a:t>
            </a:r>
          </a:p>
          <a:p>
            <a:pPr lvl="2"/>
            <a:r>
              <a:rPr lang="es-ES_tradnl" altLang="es-CU"/>
              <a:t>Tercer nivel</a:t>
            </a:r>
          </a:p>
          <a:p>
            <a:pPr lvl="3"/>
            <a:r>
              <a:rPr lang="es-ES_tradnl" altLang="es-CU"/>
              <a:t>Cuarto nivel</a:t>
            </a:r>
          </a:p>
          <a:p>
            <a:pPr lvl="4"/>
            <a:r>
              <a:rPr lang="es-ES_tradnl" altLang="es-CU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s-ES_tradnl" altLang="es-C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s-ES_tradnl" altLang="es-C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9C9A7DDA-BDDC-44C7-AF31-423E28D564B9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CCFF"/>
            </a:gs>
            <a:gs pos="100000">
              <a:srgbClr val="FF99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CU"/>
              <a:t>Haga clic para cambiar el estilo de título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CU"/>
              <a:t>Haga clic para modificar el estilo de texto del patrón</a:t>
            </a:r>
          </a:p>
          <a:p>
            <a:pPr lvl="1"/>
            <a:r>
              <a:rPr lang="es-ES_tradnl" altLang="es-CU"/>
              <a:t>Segundo nivel</a:t>
            </a:r>
          </a:p>
          <a:p>
            <a:pPr lvl="2"/>
            <a:r>
              <a:rPr lang="es-ES_tradnl" altLang="es-CU"/>
              <a:t>Tercer nivel</a:t>
            </a:r>
          </a:p>
          <a:p>
            <a:pPr lvl="3"/>
            <a:r>
              <a:rPr lang="es-ES_tradnl" altLang="es-CU"/>
              <a:t>Cuarto nivel</a:t>
            </a:r>
          </a:p>
          <a:p>
            <a:pPr lvl="4"/>
            <a:r>
              <a:rPr lang="es-ES_tradnl" altLang="es-CU"/>
              <a:t>Quinto nivel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s-ES_tradnl" altLang="es-C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s-ES_tradnl" altLang="es-C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6F6984BF-372E-4F7F-BF63-711058E74B0F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CCFF"/>
            </a:gs>
            <a:gs pos="100000">
              <a:srgbClr val="FF99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CU"/>
              <a:t>Haga clic para modificar el estilo de título del patrón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CU"/>
              <a:t>Haga clic para modificar el estilo de texto del patrón</a:t>
            </a:r>
          </a:p>
          <a:p>
            <a:pPr lvl="1"/>
            <a:r>
              <a:rPr lang="es-ES_tradnl" altLang="es-CU"/>
              <a:t>Segundo nivel</a:t>
            </a:r>
          </a:p>
          <a:p>
            <a:pPr lvl="2"/>
            <a:r>
              <a:rPr lang="es-ES_tradnl" altLang="es-CU"/>
              <a:t>Tercer nivel</a:t>
            </a:r>
          </a:p>
          <a:p>
            <a:pPr lvl="3"/>
            <a:r>
              <a:rPr lang="es-ES_tradnl" altLang="es-CU"/>
              <a:t>Cuarto nivel</a:t>
            </a:r>
          </a:p>
          <a:p>
            <a:pPr lvl="4"/>
            <a:r>
              <a:rPr lang="es-ES_tradnl" altLang="es-CU"/>
              <a:t>Quinto nivel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latin typeface="+mn-lt"/>
              </a:defRPr>
            </a:lvl1pPr>
          </a:lstStyle>
          <a:p>
            <a:endParaRPr lang="es-ES_tradnl" altLang="es-C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>
                <a:latin typeface="+mn-lt"/>
              </a:defRPr>
            </a:lvl1pPr>
          </a:lstStyle>
          <a:p>
            <a:endParaRPr lang="es-ES_tradnl" altLang="es-CU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latin typeface="+mn-lt"/>
              </a:defRPr>
            </a:lvl1pPr>
          </a:lstStyle>
          <a:p>
            <a:fld id="{234EF020-0780-4864-9C69-03FAD72018C7}" type="slidenum">
              <a:rPr lang="es-ES_tradnl" altLang="es-CU"/>
              <a:pPr/>
              <a:t>‹Nº›</a:t>
            </a:fld>
            <a:endParaRPr lang="es-ES_tradnl" altLang="es-C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morro santiago grande"/>
          <p:cNvPicPr>
            <a:picLocks noChangeAspect="1" noChangeArrowheads="1"/>
          </p:cNvPicPr>
          <p:nvPr/>
        </p:nvPicPr>
        <p:blipFill>
          <a:blip r:embed="rId2">
            <a:lum bright="-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 descr="C10-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95288" y="549275"/>
            <a:ext cx="7921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Otros pasajes que sugerimos leer: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95288" y="1773238"/>
            <a:ext cx="82804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es-ES_tradnl" altLang="es-CU"/>
              <a:t>Los fragmentos referidos al Re-parto Vista Alegre, para mostrarnos el estado de inquietud que reina en-tre la burguesía. (páginas: de la 46 a la 50).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3MARZO5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66725" y="1628775"/>
            <a:ext cx="8137525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>
                <a:solidFill>
                  <a:srgbClr val="FFFF00"/>
                </a:solidFill>
              </a:rPr>
              <a:t>Localiza los pasajes donde Carlos Espinosa es torturado.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>
                <a:solidFill>
                  <a:srgbClr val="FFFF00"/>
                </a:solidFill>
              </a:rPr>
              <a:t> ¿Cómo reacciona ante los tortura-dores?</a:t>
            </a:r>
          </a:p>
        </p:txBody>
      </p:sp>
    </p:spTree>
  </p:cSld>
  <p:clrMapOvr>
    <a:masterClrMapping/>
  </p:clrMapOvr>
  <p:transition spd="slow"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23850" y="260350"/>
            <a:ext cx="8532813" cy="613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_Se lo voy a decir_ dijo, en un susurro tembloroso_. Se lo voy a decir. Pero tiene que jurarme que nadie sabrá que se lo dije.</a:t>
            </a:r>
          </a:p>
          <a:p>
            <a:pPr>
              <a:spcBef>
                <a:spcPct val="50000"/>
              </a:spcBef>
            </a:pPr>
            <a:r>
              <a:rPr lang="es-ES_tradnl" altLang="es-CU"/>
              <a:t>_Te lo juro_ dijo el capitán(...) ¿Quién te dio el niple? Di... </a:t>
            </a:r>
          </a:p>
          <a:p>
            <a:pPr>
              <a:spcBef>
                <a:spcPct val="50000"/>
              </a:spcBef>
            </a:pPr>
            <a:r>
              <a:rPr lang="es-ES_tradnl" altLang="es-CU"/>
              <a:t>_Fidel Castro. El niple me lo dio Fidel Castro. Está en la Sierra y no hay más que irlo a buscar allá. Usted no tiene madre para subir a la... 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804025" y="2060575"/>
            <a:ext cx="20161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p. 154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3" descr="C10-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258888" y="476250"/>
            <a:ext cx="6913562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 sz="4000"/>
              <a:t>Leer fragmentos pág. 163, 164.Torturas Latigazos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23850" y="1881188"/>
            <a:ext cx="8424863" cy="421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Quico y la mujer mueren, víctimas de un chivato.</a:t>
            </a:r>
          </a:p>
          <a:p>
            <a:pPr>
              <a:spcBef>
                <a:spcPct val="50000"/>
              </a:spcBef>
            </a:pPr>
            <a:r>
              <a:rPr lang="es-ES_tradnl" altLang="es-CU"/>
              <a:t>El padre de Carlos, Guillermo, sale a buscar al hijo. Él tenía experiencia cuando Machado. Pero no se inmis-cuía en nada, su padre siempre se lo prohibió. Quería a su hijo vivo.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95288" y="549275"/>
            <a:ext cx="8353425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  Ahora se encontraba sentado en un taburete, desnudo todavía y mojado. La espalda la tenía pegada al espal-dar de cuero; las manos, esposadas por detrás. Algo le pesaba en el pie derecho, sobre los dedos.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539750" y="4437063"/>
            <a:ext cx="80645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 sz="4000"/>
              <a:t>Leer lo de la uña y los latigazos con el vergajo Página 172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 descr="C10-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116013" y="404813"/>
            <a:ext cx="7056437" cy="5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Leer página 184: muerte de Carlos Espinosa</a:t>
            </a:r>
          </a:p>
          <a:p>
            <a:pPr>
              <a:spcBef>
                <a:spcPct val="50000"/>
              </a:spcBef>
            </a:pPr>
            <a:r>
              <a:rPr lang="es-ES_tradnl" altLang="es-CU"/>
              <a:t>Muerte de Guillermo, el padre.</a:t>
            </a:r>
          </a:p>
          <a:p>
            <a:pPr>
              <a:spcBef>
                <a:spcPct val="50000"/>
              </a:spcBef>
            </a:pPr>
            <a:r>
              <a:rPr lang="es-ES_tradnl" altLang="es-CU"/>
              <a:t>Página 184, 185</a:t>
            </a:r>
          </a:p>
          <a:p>
            <a:pPr>
              <a:spcBef>
                <a:spcPct val="50000"/>
              </a:spcBef>
            </a:pPr>
            <a:r>
              <a:rPr lang="es-ES_tradnl" altLang="es-CU"/>
              <a:t>Fragmento del sueño de la madre. </a:t>
            </a:r>
          </a:p>
          <a:p>
            <a:pPr>
              <a:spcBef>
                <a:spcPct val="50000"/>
              </a:spcBef>
            </a:pPr>
            <a:r>
              <a:rPr lang="es-ES_tradnl" altLang="es-CU"/>
              <a:t>Lectura de la última parte.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50825" y="1511300"/>
            <a:ext cx="4248150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Raquel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Rolando Cintra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Carlos Espinosa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El negro</a:t>
            </a:r>
          </a:p>
        </p:txBody>
      </p:sp>
      <p:sp>
        <p:nvSpPr>
          <p:cNvPr id="21509" name="AutoShape 5"/>
          <p:cNvSpPr>
            <a:spLocks/>
          </p:cNvSpPr>
          <p:nvPr/>
        </p:nvSpPr>
        <p:spPr bwMode="auto">
          <a:xfrm>
            <a:off x="4211638" y="1311275"/>
            <a:ext cx="576262" cy="3413125"/>
          </a:xfrm>
          <a:prstGeom prst="leftBrace">
            <a:avLst>
              <a:gd name="adj1" fmla="val 49357"/>
              <a:gd name="adj2" fmla="val 50000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572000" y="1641475"/>
            <a:ext cx="4392613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Sus acciones revo-lucionarias y sus actos conforman la esencia del tema planteado.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morro santiago grande"/>
          <p:cNvPicPr>
            <a:picLocks noChangeAspect="1" noChangeArrowheads="1"/>
          </p:cNvPicPr>
          <p:nvPr/>
        </p:nvPicPr>
        <p:blipFill>
          <a:blip r:embed="rId2">
            <a:lum bright="-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5" name="Picture 3" descr="atardecer play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6" name="Picture 4" descr="paloma volando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700213"/>
            <a:ext cx="1717675" cy="185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7" name="WordArt 5"/>
          <p:cNvSpPr>
            <a:spLocks noChangeArrowheads="1" noChangeShapeType="1" noTextEdit="1"/>
          </p:cNvSpPr>
          <p:nvPr/>
        </p:nvSpPr>
        <p:spPr bwMode="auto">
          <a:xfrm>
            <a:off x="1042988" y="1052513"/>
            <a:ext cx="2736850" cy="6477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 Asunto:</a:t>
            </a:r>
            <a:endParaRPr lang="es-CU" kern="1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539750" y="3141663"/>
            <a:ext cx="8064500" cy="15557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 sz="4800">
                <a:solidFill>
                  <a:srgbClr val="FFFF00"/>
                </a:solidFill>
                <a:latin typeface="Castellar" panose="020A0402060406010301" pitchFamily="18" charset="0"/>
              </a:rPr>
              <a:t>Lectura y análisis de </a:t>
            </a:r>
            <a:r>
              <a:rPr lang="es-ES_tradnl" altLang="es-CU" sz="4800" u="sng">
                <a:solidFill>
                  <a:srgbClr val="FFFF00"/>
                </a:solidFill>
                <a:latin typeface="Castellar" panose="020A0402060406010301" pitchFamily="18" charset="0"/>
              </a:rPr>
              <a:t>Bertillón 166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8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539750" y="476250"/>
            <a:ext cx="424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Raquel y Rolando</a:t>
            </a:r>
          </a:p>
        </p:txBody>
      </p:sp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4572000" y="620713"/>
            <a:ext cx="865188" cy="433387"/>
          </a:xfrm>
          <a:prstGeom prst="rightArrow">
            <a:avLst>
              <a:gd name="adj1" fmla="val 50000"/>
              <a:gd name="adj2" fmla="val 4990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5472113" y="476250"/>
            <a:ext cx="34925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unirse al Ejér-cito Rebelde en las monta-ñas.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539750" y="3068638"/>
            <a:ext cx="17287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Carlos</a:t>
            </a:r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>
            <a:off x="2268538" y="3213100"/>
            <a:ext cx="1008062" cy="433388"/>
          </a:xfrm>
          <a:prstGeom prst="rightArrow">
            <a:avLst>
              <a:gd name="adj1" fmla="val 50000"/>
              <a:gd name="adj2" fmla="val 581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348038" y="2959100"/>
            <a:ext cx="525621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es torturado y brutal-mente asesinado. 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250825" y="4797425"/>
            <a:ext cx="44656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El negro comunista</a:t>
            </a:r>
          </a:p>
        </p:txBody>
      </p:sp>
      <p:sp>
        <p:nvSpPr>
          <p:cNvPr id="22539" name="AutoShape 11"/>
          <p:cNvSpPr>
            <a:spLocks noChangeArrowheads="1"/>
          </p:cNvSpPr>
          <p:nvPr/>
        </p:nvSpPr>
        <p:spPr bwMode="auto">
          <a:xfrm>
            <a:off x="4714875" y="4941888"/>
            <a:ext cx="865188" cy="433387"/>
          </a:xfrm>
          <a:prstGeom prst="rightArrow">
            <a:avLst>
              <a:gd name="adj1" fmla="val 50000"/>
              <a:gd name="adj2" fmla="val 4990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5688013" y="4581525"/>
            <a:ext cx="3348037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muere bala-ceado en ple-na calle.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1403350" y="260350"/>
            <a:ext cx="7129463" cy="6264275"/>
          </a:xfrm>
          <a:prstGeom prst="irregularSeal2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771775" y="2697163"/>
            <a:ext cx="4608513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>
                <a:latin typeface="Arial Unicode MS" pitchFamily="34" charset="-128"/>
              </a:rPr>
              <a:t>Fieles a sus ideales hasta las últimas consecuencias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827088" y="909638"/>
            <a:ext cx="7704137" cy="15843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042988" y="1054100"/>
            <a:ext cx="72009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>
                <a:latin typeface="Castellar" panose="020A0402060406010301" pitchFamily="18" charset="0"/>
              </a:rPr>
              <a:t>Personaje principal: el pueblo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827088" y="3502025"/>
            <a:ext cx="7559675" cy="1871663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114425" y="3862388"/>
            <a:ext cx="684053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>
                <a:latin typeface="Bookman Old Style" panose="02050604050505020204" pitchFamily="18" charset="0"/>
              </a:rPr>
              <a:t>La lucha clandestina contra la dictadura batistiana.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Oval 4"/>
          <p:cNvSpPr>
            <a:spLocks noChangeArrowheads="1"/>
          </p:cNvSpPr>
          <p:nvPr/>
        </p:nvSpPr>
        <p:spPr bwMode="auto">
          <a:xfrm>
            <a:off x="971550" y="549275"/>
            <a:ext cx="3168650" cy="1150938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619250" y="765175"/>
            <a:ext cx="19446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literario</a:t>
            </a:r>
          </a:p>
        </p:txBody>
      </p:sp>
      <p:sp>
        <p:nvSpPr>
          <p:cNvPr id="25606" name="Oval 6"/>
          <p:cNvSpPr>
            <a:spLocks noChangeArrowheads="1"/>
          </p:cNvSpPr>
          <p:nvPr/>
        </p:nvSpPr>
        <p:spPr bwMode="auto">
          <a:xfrm>
            <a:off x="4932363" y="620713"/>
            <a:ext cx="3168650" cy="1150937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364163" y="842963"/>
            <a:ext cx="23034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histórico</a:t>
            </a:r>
          </a:p>
        </p:txBody>
      </p:sp>
      <p:sp>
        <p:nvSpPr>
          <p:cNvPr id="25609" name="AutoShape 9"/>
          <p:cNvSpPr>
            <a:spLocks noChangeArrowheads="1"/>
          </p:cNvSpPr>
          <p:nvPr/>
        </p:nvSpPr>
        <p:spPr bwMode="auto">
          <a:xfrm>
            <a:off x="2124075" y="1844675"/>
            <a:ext cx="503238" cy="1152525"/>
          </a:xfrm>
          <a:prstGeom prst="downArrow">
            <a:avLst>
              <a:gd name="adj1" fmla="val 50000"/>
              <a:gd name="adj2" fmla="val 5725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25612" name="AutoShape 12"/>
          <p:cNvSpPr>
            <a:spLocks noChangeArrowheads="1"/>
          </p:cNvSpPr>
          <p:nvPr/>
        </p:nvSpPr>
        <p:spPr bwMode="auto">
          <a:xfrm>
            <a:off x="539750" y="2924175"/>
            <a:ext cx="3744913" cy="1584325"/>
          </a:xfrm>
          <a:prstGeom prst="wave">
            <a:avLst>
              <a:gd name="adj1" fmla="val 13005"/>
              <a:gd name="adj2" fmla="val 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611188" y="3355975"/>
            <a:ext cx="3600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Lo documental</a:t>
            </a:r>
          </a:p>
        </p:txBody>
      </p:sp>
      <p:sp>
        <p:nvSpPr>
          <p:cNvPr id="25614" name="AutoShape 14"/>
          <p:cNvSpPr>
            <a:spLocks noChangeArrowheads="1"/>
          </p:cNvSpPr>
          <p:nvPr/>
        </p:nvSpPr>
        <p:spPr bwMode="auto">
          <a:xfrm>
            <a:off x="4787900" y="3141663"/>
            <a:ext cx="4105275" cy="2232025"/>
          </a:xfrm>
          <a:prstGeom prst="wave">
            <a:avLst>
              <a:gd name="adj1" fmla="val 13005"/>
              <a:gd name="adj2" fmla="val 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25615" name="AutoShape 15"/>
          <p:cNvSpPr>
            <a:spLocks noChangeArrowheads="1"/>
          </p:cNvSpPr>
          <p:nvPr/>
        </p:nvSpPr>
        <p:spPr bwMode="auto">
          <a:xfrm>
            <a:off x="6300788" y="1916113"/>
            <a:ext cx="503237" cy="1152525"/>
          </a:xfrm>
          <a:prstGeom prst="downArrow">
            <a:avLst>
              <a:gd name="adj1" fmla="val 50000"/>
              <a:gd name="adj2" fmla="val 572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U"/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4824413" y="3644900"/>
            <a:ext cx="43195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Es una verdadera crónica.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Picture 3" descr="C10-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116013" y="692150"/>
            <a:ext cx="7345362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Leer Para una definición de una ciudad página 237 del libro de texto.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755650" y="3284538"/>
            <a:ext cx="7848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Esa es Santiago: Rebelde ayer, hospitalaria hoy, heroica siempre.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 descr="C11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hecker dir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Moncada 1"/>
          <p:cNvPicPr>
            <a:picLocks noChangeAspect="1" noChangeArrowheads="1"/>
          </p:cNvPicPr>
          <p:nvPr/>
        </p:nvPicPr>
        <p:blipFill>
          <a:blip r:embed="rId2">
            <a:lum brigh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0475" y="0"/>
            <a:ext cx="10404475" cy="686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zo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monc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7238" y="-25400"/>
            <a:ext cx="10658476" cy="690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blinds dir="vert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sierra maes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3" descr="C10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9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021-TU~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decel="100000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Palma y band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EMONC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monc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7238" y="-25400"/>
            <a:ext cx="10658476" cy="690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blinds dir="vert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MVC-079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Pico Turqui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35"/>
          <a:stretch>
            <a:fillRect/>
          </a:stretch>
        </p:blipFill>
        <p:spPr bwMode="auto">
          <a:xfrm>
            <a:off x="0" y="0"/>
            <a:ext cx="44275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1" name="Picture 5" descr="Palmar y montañ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99"/>
          <a:stretch>
            <a:fillRect/>
          </a:stretch>
        </p:blipFill>
        <p:spPr bwMode="auto">
          <a:xfrm>
            <a:off x="4427538" y="0"/>
            <a:ext cx="47164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Sierra Maest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2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JOSEMARIASALASCAN_ZA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0"/>
            <a:ext cx="91709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900113" y="2300288"/>
            <a:ext cx="67691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altLang="es-CU" sz="60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José María Salas Cañizares</a:t>
            </a:r>
          </a:p>
        </p:txBody>
      </p:sp>
    </p:spTree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oncada 1"/>
          <p:cNvPicPr>
            <a:picLocks noChangeAspect="1" noChangeArrowheads="1"/>
          </p:cNvPicPr>
          <p:nvPr/>
        </p:nvPicPr>
        <p:blipFill>
          <a:blip r:embed="rId2">
            <a:lum brigh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68313" y="549275"/>
            <a:ext cx="8280400" cy="28479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>
                <a:solidFill>
                  <a:srgbClr val="000000"/>
                </a:solidFill>
              </a:rPr>
              <a:t>La novela es un reflejo de la acción clandestina en las ciudades, de la atmósfera de terror y heroísmo, de la lucha por la libertad nacida en San-tiago.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3" descr="C10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68313" y="908050"/>
            <a:ext cx="82804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¿Qué puntos de vista se contradi-cen en la conversación entre la ma-dre y la hija? 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39750" y="3344863"/>
            <a:ext cx="813752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altLang="es-CU"/>
              <a:t>¿Cuál es el papel que, según el au-tor, debe desempeñar la mujer en esos momentos?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331913" y="5938838"/>
            <a:ext cx="4464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U" altLang="es-C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859338" y="476250"/>
            <a:ext cx="36734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Actividad independiente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572000" y="2346325"/>
            <a:ext cx="424815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altLang="es-CU"/>
              <a:t>Realiza el ejercicio 5, inciso </a:t>
            </a:r>
            <a:r>
              <a:rPr lang="es-ES_tradnl" altLang="es-CU">
                <a:solidFill>
                  <a:srgbClr val="CC3300"/>
                </a:solidFill>
              </a:rPr>
              <a:t>D</a:t>
            </a:r>
            <a:r>
              <a:rPr lang="es-ES_tradnl" altLang="es-CU"/>
              <a:t>, de la página 262 de tu libro de texto.</a:t>
            </a:r>
          </a:p>
        </p:txBody>
      </p:sp>
      <p:pic>
        <p:nvPicPr>
          <p:cNvPr id="6148" name="Picture 4" descr="021-TU~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005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carga al mache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mariana graja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852738"/>
            <a:ext cx="2232025" cy="2881312"/>
          </a:xfrm>
          <a:prstGeom prst="rect">
            <a:avLst/>
          </a:prstGeom>
          <a:noFill/>
          <a:ln w="76200">
            <a:solidFill>
              <a:srgbClr val="FF99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amalia3sep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420938"/>
            <a:ext cx="2411413" cy="3168650"/>
          </a:xfrm>
          <a:prstGeom prst="rect">
            <a:avLst/>
          </a:prstGeom>
          <a:solidFill>
            <a:srgbClr val="FF6600"/>
          </a:solidFill>
          <a:ln w="57150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elia y Hayde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zoom/>
  </p:transition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altLang="es-C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altLang="es-C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iseño predeterminado">
  <a:themeElements>
    <a:clrScheme name="1_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altLang="es-C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altLang="es-C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Diseño predeterminado">
  <a:themeElements>
    <a:clrScheme name="2_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altLang="es-C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altLang="es-C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2_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495</Words>
  <Application>Microsoft Office PowerPoint</Application>
  <PresentationFormat>Presentación en pantalla (4:3)</PresentationFormat>
  <Paragraphs>48</Paragraphs>
  <Slides>37</Slides>
  <Notes>2</Notes>
  <HiddenSlides>5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37</vt:i4>
      </vt:variant>
    </vt:vector>
  </HeadingPairs>
  <TitlesOfParts>
    <vt:vector size="46" baseType="lpstr">
      <vt:lpstr>Arial</vt:lpstr>
      <vt:lpstr>Times New Roman</vt:lpstr>
      <vt:lpstr>Castellar</vt:lpstr>
      <vt:lpstr>Wingdings</vt:lpstr>
      <vt:lpstr>Arial Unicode MS</vt:lpstr>
      <vt:lpstr>Bookman Old Style</vt:lpstr>
      <vt:lpstr>Diseño predeterminado</vt:lpstr>
      <vt:lpstr>1_Diseño predeterminado</vt:lpstr>
      <vt:lpstr>2_Diseño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Code00</dc:creator>
  <cp:lastModifiedBy>Olga</cp:lastModifiedBy>
  <cp:revision>24</cp:revision>
  <dcterms:created xsi:type="dcterms:W3CDTF">2008-12-18T14:35:06Z</dcterms:created>
  <dcterms:modified xsi:type="dcterms:W3CDTF">2018-10-17T16:46:52Z</dcterms:modified>
</cp:coreProperties>
</file>