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59" r:id="rId6"/>
    <p:sldId id="273" r:id="rId7"/>
    <p:sldId id="274" r:id="rId8"/>
    <p:sldId id="258" r:id="rId9"/>
    <p:sldId id="275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6" r:id="rId18"/>
    <p:sldId id="269" r:id="rId19"/>
    <p:sldId id="277" r:id="rId20"/>
    <p:sldId id="270" r:id="rId21"/>
    <p:sldId id="278" r:id="rId22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7F4EB-C185-4D1C-BD39-BCAA0685A964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0764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23476-F2C7-48CE-B48A-1ED202F36196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9332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D7FCE-E241-49BF-A745-7540158CB035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441755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F207-D9E9-4FC9-A8AD-1AEE9160D741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46255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636D-17EC-4F22-ABD6-3381EA691F0D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66717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DE90F-7C30-40BA-BA59-ABFE837AB788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29854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BE4D3-59C6-4176-82AB-F807EA6DF21C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84087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586C6-3410-4979-B2D7-E56843039857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547439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30FCC-9963-4C2F-8FA8-6FF42C640AB0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4007278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F82B7-3F68-4F18-9075-E33DD9866444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79728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57D40-D813-4F18-9EDB-F209412D8A03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7750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FF"/>
            </a:gs>
            <a:gs pos="100000">
              <a:srgbClr val="FF99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texto del patrón</a:t>
            </a:r>
          </a:p>
          <a:p>
            <a:pPr lvl="1"/>
            <a:r>
              <a:rPr lang="es-ES_tradnl" altLang="es-CU"/>
              <a:t>Segundo nivel</a:t>
            </a:r>
          </a:p>
          <a:p>
            <a:pPr lvl="2"/>
            <a:r>
              <a:rPr lang="es-ES_tradnl" altLang="es-CU"/>
              <a:t>Tercer nivel</a:t>
            </a:r>
          </a:p>
          <a:p>
            <a:pPr lvl="3"/>
            <a:r>
              <a:rPr lang="es-ES_tradnl" altLang="es-CU"/>
              <a:t>Cuarto nivel</a:t>
            </a:r>
          </a:p>
          <a:p>
            <a:pPr lvl="4"/>
            <a:r>
              <a:rPr lang="es-ES_tradnl" altLang="es-CU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_tradnl" altLang="es-C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_tradnl" altLang="es-C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7D06767C-7C55-4B6B-B385-8EA62FE65C98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940425" y="1052513"/>
            <a:ext cx="1903413" cy="12858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Asunto:</a:t>
            </a:r>
            <a:endParaRPr lang="es-CU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0" y="2822575"/>
            <a:ext cx="439261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Lectura y análisis de la vida y obra de Mirta Aguirre: </a:t>
            </a:r>
            <a:r>
              <a:rPr lang="es-ES_tradnl" altLang="es-CU" u="sng"/>
              <a:t>Canción antigua a Che Guevara</a:t>
            </a:r>
          </a:p>
        </p:txBody>
      </p:sp>
      <p:pic>
        <p:nvPicPr>
          <p:cNvPr id="2055" name="Picture 7" descr="CHE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5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55650" y="771525"/>
            <a:ext cx="73453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Poema de extraordinaria belleza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55650" y="2066925"/>
            <a:ext cx="73453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Profundo contenido humano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827088" y="3363913"/>
            <a:ext cx="71294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Nos permite conocer aún más la personalidad del Che.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755650" y="5235575"/>
            <a:ext cx="7273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La utilización del diálogo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  <p:bldP spid="8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411413" y="1557338"/>
            <a:ext cx="64801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Para resaltar su presencia y significación.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628900" y="620713"/>
            <a:ext cx="31670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 sz="4000"/>
              <a:t>El diálogo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900113" y="908050"/>
            <a:ext cx="1584325" cy="1512888"/>
          </a:xfrm>
          <a:prstGeom prst="curvedRightArrow">
            <a:avLst>
              <a:gd name="adj1" fmla="val 20000"/>
              <a:gd name="adj2" fmla="val 40000"/>
              <a:gd name="adj3" fmla="val 34907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755650" y="2781300"/>
            <a:ext cx="1871663" cy="1655763"/>
          </a:xfrm>
          <a:prstGeom prst="curvedRightArrow">
            <a:avLst>
              <a:gd name="adj1" fmla="val 20000"/>
              <a:gd name="adj2" fmla="val 40000"/>
              <a:gd name="adj3" fmla="val 37680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844800" y="3141663"/>
            <a:ext cx="2303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La dama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492500" y="3860800"/>
            <a:ext cx="936625" cy="1008063"/>
          </a:xfrm>
          <a:prstGeom prst="upDownArrow">
            <a:avLst>
              <a:gd name="adj1" fmla="val 50000"/>
              <a:gd name="adj2" fmla="val 21525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916238" y="4868863"/>
            <a:ext cx="2232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El  héroe</a:t>
            </a: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5148263" y="5013325"/>
            <a:ext cx="792162" cy="431800"/>
          </a:xfrm>
          <a:prstGeom prst="rightArrow">
            <a:avLst>
              <a:gd name="adj1" fmla="val 50000"/>
              <a:gd name="adj2" fmla="val 45864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084888" y="4508500"/>
            <a:ext cx="251936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la imagen de un ca-ballero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4" grpId="0"/>
      <p:bldP spid="9226" grpId="0"/>
      <p:bldP spid="92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692275" y="404813"/>
            <a:ext cx="3959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Pedro Du Terrail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3203575" y="1052513"/>
            <a:ext cx="863600" cy="1008062"/>
          </a:xfrm>
          <a:prstGeom prst="downArrow">
            <a:avLst>
              <a:gd name="adj1" fmla="val 50000"/>
              <a:gd name="adj2" fmla="val 29182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763713" y="2205038"/>
            <a:ext cx="4103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Señor de Bayard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 rot="-648906">
            <a:off x="900113" y="2997200"/>
            <a:ext cx="1584325" cy="1655763"/>
          </a:xfrm>
          <a:prstGeom prst="curvedRightArrow">
            <a:avLst>
              <a:gd name="adj1" fmla="val 20902"/>
              <a:gd name="adj2" fmla="val 41804"/>
              <a:gd name="adj3" fmla="val 33333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700338" y="3716338"/>
            <a:ext cx="2735262" cy="8651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843213" y="3789363"/>
            <a:ext cx="26654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 sz="4000"/>
              <a:t> Bayardo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828675" y="5164138"/>
            <a:ext cx="7056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Caballero sin miedo y sin tacha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6" grpId="0"/>
      <p:bldP spid="10249" grpId="0"/>
      <p:bldP spid="102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288" y="620713"/>
            <a:ext cx="806450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_¿Dónde estás, caballero Bayardo, 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caballero sin miedo y sin tacha?</a:t>
            </a: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7524750" y="1484313"/>
            <a:ext cx="288925" cy="50323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U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611188" y="2420938"/>
            <a:ext cx="3097212" cy="10096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042988" y="2565400"/>
            <a:ext cx="24495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caballero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995738" y="2565400"/>
            <a:ext cx="1152525" cy="719138"/>
          </a:xfrm>
          <a:prstGeom prst="rightArrow">
            <a:avLst>
              <a:gd name="adj1" fmla="val 50000"/>
              <a:gd name="adj2" fmla="val 40066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5362575" y="2420938"/>
            <a:ext cx="3097213" cy="10096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867400" y="2565400"/>
            <a:ext cx="21605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vocativo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11188" y="3860800"/>
            <a:ext cx="44656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Oración predicativa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5940425" y="3860800"/>
            <a:ext cx="1727200" cy="5762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6084888" y="3789363"/>
            <a:ext cx="14398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estar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55650" y="4868863"/>
            <a:ext cx="2232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¿dónde?</a:t>
            </a:r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>
            <a:off x="2916238" y="5013325"/>
            <a:ext cx="1225550" cy="431800"/>
          </a:xfrm>
          <a:prstGeom prst="rightArrow">
            <a:avLst>
              <a:gd name="adj1" fmla="val 50000"/>
              <a:gd name="adj2" fmla="val 70956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82" name="Oval 18"/>
          <p:cNvSpPr>
            <a:spLocks noChangeArrowheads="1"/>
          </p:cNvSpPr>
          <p:nvPr/>
        </p:nvSpPr>
        <p:spPr bwMode="auto">
          <a:xfrm>
            <a:off x="4356100" y="4868863"/>
            <a:ext cx="1657350" cy="6477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4716463" y="4868863"/>
            <a:ext cx="86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CC</a:t>
            </a:r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>
            <a:off x="5076825" y="4005263"/>
            <a:ext cx="719138" cy="431800"/>
          </a:xfrm>
          <a:prstGeom prst="rightArrow">
            <a:avLst>
              <a:gd name="adj1" fmla="val 50000"/>
              <a:gd name="adj2" fmla="val 41636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>
            <a:off x="900113" y="5516563"/>
            <a:ext cx="647700" cy="720725"/>
          </a:xfrm>
          <a:prstGeom prst="curvedRightArrow">
            <a:avLst>
              <a:gd name="adj1" fmla="val 22255"/>
              <a:gd name="adj2" fmla="val 44510"/>
              <a:gd name="adj3" fmla="val 33333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1619250" y="5738813"/>
            <a:ext cx="5400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adverbio interrogativo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72" grpId="0"/>
      <p:bldP spid="11275" grpId="0"/>
      <p:bldP spid="11277" grpId="0"/>
      <p:bldP spid="11279" grpId="0"/>
      <p:bldP spid="11280" grpId="0"/>
      <p:bldP spid="11283" grpId="0"/>
      <p:bldP spid="112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3850" y="620713"/>
            <a:ext cx="820896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_En el viento, señora, en la racha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que aciclona la llama en que ardo.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867400" y="2708275"/>
            <a:ext cx="2303463" cy="7921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940425" y="2781300"/>
            <a:ext cx="2303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Yo estoy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4210050" y="2781300"/>
            <a:ext cx="1512888" cy="719138"/>
          </a:xfrm>
          <a:prstGeom prst="rightArrow">
            <a:avLst>
              <a:gd name="adj1" fmla="val 50000"/>
              <a:gd name="adj2" fmla="val 52594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68313" y="2565400"/>
            <a:ext cx="3598862" cy="12287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La elipsis de la estructura</a:t>
            </a:r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611188" y="4005263"/>
            <a:ext cx="865187" cy="1584325"/>
          </a:xfrm>
          <a:prstGeom prst="curvedRightArrow">
            <a:avLst>
              <a:gd name="adj1" fmla="val 36624"/>
              <a:gd name="adj2" fmla="val 73248"/>
              <a:gd name="adj3" fmla="val 33333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547813" y="4941888"/>
            <a:ext cx="46085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aligera la expresión</a:t>
            </a: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7667625" y="1412875"/>
            <a:ext cx="288925" cy="50323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  <p:bldP spid="12297" grpId="0" animBg="1"/>
      <p:bldP spid="122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4213" y="620713"/>
            <a:ext cx="3024187" cy="6985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En el viento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95288" y="2211388"/>
            <a:ext cx="3671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en todas partes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787900" y="620713"/>
            <a:ext cx="2665413" cy="679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en la racha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284663" y="2133600"/>
            <a:ext cx="46085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viento fuerte, desor-denado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1692275" y="1484313"/>
            <a:ext cx="863600" cy="7207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5580063" y="1484313"/>
            <a:ext cx="863600" cy="7207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23850" y="3644900"/>
            <a:ext cx="2160588" cy="679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aciclona</a:t>
            </a:r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2700338" y="3716338"/>
            <a:ext cx="863600" cy="649287"/>
          </a:xfrm>
          <a:prstGeom prst="rightArrow">
            <a:avLst>
              <a:gd name="adj1" fmla="val 50000"/>
              <a:gd name="adj2" fmla="val 33252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3563938" y="3716338"/>
            <a:ext cx="47513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la aviva, la incentiva</a:t>
            </a: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 rot="16200000">
            <a:off x="3779838" y="620712"/>
            <a:ext cx="935038" cy="7993063"/>
          </a:xfrm>
          <a:prstGeom prst="leftBrace">
            <a:avLst>
              <a:gd name="adj1" fmla="val 71237"/>
              <a:gd name="adj2" fmla="val 50000"/>
            </a:avLst>
          </a:prstGeom>
          <a:noFill/>
          <a:ln w="57150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611188" y="5157788"/>
            <a:ext cx="7632700" cy="12287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Su muerte fue violenta, fue asesi-nado. Supo que sería ejemplo.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8" grpId="0"/>
      <p:bldP spid="13319" grpId="0" animBg="1"/>
      <p:bldP spid="13321" grpId="0"/>
      <p:bldP spid="13325" grpId="0" animBg="1"/>
      <p:bldP spid="13327" grpId="0"/>
      <p:bldP spid="133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31913" y="404813"/>
            <a:ext cx="45354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Se inicia el diálogo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2700338" y="1268413"/>
            <a:ext cx="1584325" cy="11525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339975" y="2781300"/>
            <a:ext cx="2303463" cy="679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vocativo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1692275" y="3644900"/>
            <a:ext cx="1295400" cy="1655763"/>
          </a:xfrm>
          <a:prstGeom prst="curvedRightArrow">
            <a:avLst>
              <a:gd name="adj1" fmla="val 25564"/>
              <a:gd name="adj2" fmla="val 51127"/>
              <a:gd name="adj3" fmla="val 33333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987675" y="4365625"/>
            <a:ext cx="58324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coordinar la comunica-ción, comenzar el acto de habla.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229350" y="2781300"/>
            <a:ext cx="1943100" cy="679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 señora</a:t>
            </a: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4859338" y="2781300"/>
            <a:ext cx="1152525" cy="57626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 animBg="1"/>
      <p:bldP spid="14344" grpId="0"/>
      <p:bldP spid="143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HE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68538" y="404813"/>
            <a:ext cx="3744912" cy="7175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Conclusiones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8313" y="1358900"/>
            <a:ext cx="8424862" cy="531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La autora se apoya en el diálogo como recurso principal.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Se aprecia la musicalidad en el poe-ma.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Utiliza formas verbales en presente de indicativo.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Tratamiento de respeto hacia el hé-roe.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he-c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0"/>
            <a:ext cx="4859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banderacubaverti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4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he-c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0"/>
            <a:ext cx="4859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banderacubaverti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4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403350" y="692150"/>
            <a:ext cx="5545138" cy="698500"/>
          </a:xfrm>
          <a:prstGeom prst="rect">
            <a:avLst/>
          </a:prstGeom>
          <a:noFill/>
          <a:ln w="5715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Actividad independiente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84213" y="2093913"/>
            <a:ext cx="79200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s-ES_tradnl" altLang="es-CU"/>
              <a:t>Realiza el inciso E, del ejercicio 12, página 263 del libro de texto.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95288" y="3660775"/>
            <a:ext cx="820896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Menciona las expresiones que se emplean en el poema para referirse al </a:t>
            </a:r>
            <a:r>
              <a:rPr lang="es-ES_tradnl" altLang="es-CU" i="1"/>
              <a:t>caballero. </a:t>
            </a:r>
            <a:r>
              <a:rPr lang="es-ES_tradnl" altLang="es-CU"/>
              <a:t>¿Cuál te parece más bella? ¿Por qué?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amilo y c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amilo y c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95288" y="1860550"/>
            <a:ext cx="842486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s-ES_tradnl" altLang="es-CU"/>
              <a:t>Lectura del epígrafe III de la sec-ción </a:t>
            </a:r>
            <a:r>
              <a:rPr lang="es-ES_tradnl" altLang="es-CU" i="1"/>
              <a:t>Infórmate y aprende</a:t>
            </a:r>
            <a:r>
              <a:rPr lang="es-ES_tradnl" altLang="es-CU"/>
              <a:t> y haz un co-mentario acerca de lo que se expresa en el título.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68313" y="1760538"/>
            <a:ext cx="8424862" cy="1797050"/>
          </a:xfrm>
          <a:prstGeom prst="rect">
            <a:avLst/>
          </a:prstGeom>
          <a:noFill/>
          <a:ln w="5715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Lectura del subtítulo del epígrafe III: </a:t>
            </a:r>
            <a:r>
              <a:rPr lang="es-ES_tradnl" altLang="es-CU" i="1"/>
              <a:t>Mirta Aguirre, ejemplo de intelectual comprometida con su tiempo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HE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he-ca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0"/>
            <a:ext cx="4859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banderacubaverti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4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1547813" y="620713"/>
            <a:ext cx="6048375" cy="3024187"/>
          </a:xfrm>
          <a:prstGeom prst="horizontalScroll">
            <a:avLst>
              <a:gd name="adj" fmla="val 125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124075" y="1268413"/>
            <a:ext cx="51117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¿Qué es lo que más te llamó la atención del poema?</a:t>
            </a:r>
          </a:p>
        </p:txBody>
      </p:sp>
      <p:pic>
        <p:nvPicPr>
          <p:cNvPr id="4103" name="Picture 7" descr="Diarioc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573463"/>
            <a:ext cx="3384550" cy="328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amilo y c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306</Words>
  <Application>Microsoft Office PowerPoint</Application>
  <PresentationFormat>Presentación en pantalla (4:3)</PresentationFormat>
  <Paragraphs>51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Arial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Code00</dc:creator>
  <cp:lastModifiedBy>Olga</cp:lastModifiedBy>
  <cp:revision>38</cp:revision>
  <dcterms:created xsi:type="dcterms:W3CDTF">2008-12-20T03:55:59Z</dcterms:created>
  <dcterms:modified xsi:type="dcterms:W3CDTF">2018-10-17T16:47:39Z</dcterms:modified>
</cp:coreProperties>
</file>